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  <p:sldId id="267" r:id="rId12"/>
    <p:sldId id="266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la" initials="Kyla" lastIdx="2" clrIdx="0">
    <p:extLst>
      <p:ext uri="{19B8F6BF-5375-455C-9EA6-DF929625EA0E}">
        <p15:presenceInfo xmlns:p15="http://schemas.microsoft.com/office/powerpoint/2012/main" userId="Ky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DB3"/>
    <a:srgbClr val="FDDC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D7FEBA34-FD5B-451B-BBD0-07345A8573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D75C357-94DA-47E2-BAE4-80684FFC90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EF9FD-78B8-47F4-A563-7AA81849B4B1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AFD800A-3F88-4826-8BD3-FFB05A855D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35110A8-EAA9-4636-AE93-6152B59216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2809E-3D41-4841-871B-416846A523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2331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38310-5819-4856-B9AB-D37B6CD75DD1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2E38C-7224-4876-A45C-65D69E0FC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04671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72E38C-7224-4876-A45C-65D69E0FC83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5873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72E38C-7224-4876-A45C-65D69E0FC83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8560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58A263-B98A-4AC6-8B0A-0F6EA63B6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5FF2A7D-F4D2-4B6A-8E78-4CB3D3E20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D2076C-E060-4E62-A805-5E0AA87EC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5F4F-CF54-4AAB-8DDF-52601B614C7B}" type="datetime1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9F70E6-B24E-4C32-8849-9BF3E95C2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1F8366-66AD-4363-97AF-A4C1BE1C6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747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BEB213-1175-42C2-87D1-30D56A840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FDF746B-9DF7-4E57-94B1-1BCAC9742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B857A1-EC34-47C1-8A42-3A188B376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E3B4-E734-4C39-9796-CEEFFDE5878C}" type="datetime1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164B17-10BD-44B5-8ECE-D14EE606E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FD4A08-B349-4FE6-B200-EA963E24C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10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C82BDBD-6BC7-4613-A85D-D6C52D95F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CFF7D6E-3472-4AEE-811E-019CD203B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0D8E33-7014-4720-BC1B-85F4D67BB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9F04-7AF8-4D46-A15D-B6D4FD6166C4}" type="datetime1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2864D6-E08B-4ECA-8352-32FAA6C3D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CFDF54B-14BA-4114-899B-13234C04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163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7BE54B-BCAC-41EB-A321-197AD068E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3308"/>
            <a:ext cx="10515599" cy="524119"/>
          </a:xfrm>
        </p:spPr>
        <p:txBody>
          <a:bodyPr/>
          <a:lstStyle>
            <a:lvl1pPr>
              <a:defRPr sz="3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0EB4BC-ADDB-4CD7-A8A4-B0B426DDD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6815"/>
            <a:ext cx="10515600" cy="528014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7049561-51E6-465C-B011-A17469BB3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A9BDD-4D5B-414C-9565-0DA3F03F0BC1}" type="datetime1">
              <a:rPr lang="zh-CN" altLang="en-US" smtClean="0"/>
              <a:t>2020/5/29</a:t>
            </a:fld>
            <a:endParaRPr lang="zh-CN" altLang="en-US" dirty="0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FB0A240-7067-47CE-BD8A-477D09C97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C0950C5-7D9C-4E75-9625-8F4FAFD59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937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BCE647-C2FC-46E4-B6F4-D7267B080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00BAC5D-A0AE-4A05-957F-4AE80772C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66314AB-C329-40DA-A0A4-983128D22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1625-728B-47AE-A3F2-846988CE73ED}" type="datetime1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0259B6-C81C-493F-A93E-71F5D8603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A8CE13-865B-4020-89B4-64EF40D3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584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5DD485-5565-437C-B338-432F25ED3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D85292-67D1-45FC-B84B-2EEAABD38A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0CDA52A-1C3B-480A-9EB9-7B4BF3CC4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9F70EEB-5613-478E-8E38-E2E1EE5A7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911C-4EF1-42D1-B2CF-F8CC18D7D7B2}" type="datetime1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F66AF77-F3FD-40A5-9B06-5A4A20E05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FB773F5-7A56-4C26-A4D4-B1BD2FF4D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415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E10AE3-1C2C-4BBB-9649-15D4B83BD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A0B3D9-389F-4F47-9481-ABC404478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ED41220-35CB-4885-98C4-B461A30C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0E6249C-01B4-4CC2-A9BF-59900482A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6A1BAEA-A14D-4946-998B-CC5CC071E1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B923BA2-702E-4D52-80D9-79E9A056C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33B-F81F-412F-A001-B3D1B5B13BEB}" type="datetime1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0BEFB00-142C-4E7B-AA59-F2D7B0059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F4C9ABB-3CE7-40DC-86FE-0793D2050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160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143504-57C0-4B14-A2CC-57C642549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3F2DF3D-B2DD-4684-ACE9-1088B7B09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C95D-2FD0-4DFF-A53D-754BF1679A50}" type="datetime1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AB366D5-30A7-42DA-AC5F-B85993B35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833AAAA-CFC6-43D0-AFB9-215475742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000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42D7AE0-28B5-44AA-A79C-ACA8C579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0E5A-EC1B-4FA6-86E9-B1D4224E75C8}" type="datetime1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3395D16-3EAE-4146-99E5-0DAA56395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AF1B24B-E11D-4B11-B5B7-3276750B1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988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DAFB60-4446-4E74-BF01-84F2E237D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F0FC89-F846-4ACF-AA4E-2162F2FB6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CADC31A-5B34-4684-A11F-61EA3946B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4B26DB7-0B97-4219-AFE9-151991770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E8FB-4CD5-44CE-865C-1BF35CDBBAB6}" type="datetime1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2C5ABA-8A1B-4B90-BE34-9F87702F0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2A1A5ED-F80E-4B95-B41C-3E4947F0F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6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DF5368-4A52-4EC1-9D10-34E9BFDB0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5A27DA6-A9DD-418A-9018-EFDAE7B72D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A70CE79-4440-4DD3-80F2-A9D2A7840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5A80D5-8391-432C-B1DA-C8A525298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94BE-18E2-4F28-9ECC-9557F7B0A9D9}" type="datetime1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CA9853A-267F-421C-9F54-112C1840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260E6C1-5FEE-40F3-AC51-D5FBA9A72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333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759452D-1E4B-4350-B847-A43CDC1A3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309"/>
            <a:ext cx="10424746" cy="386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81073F8-4BC0-4ADA-9601-BAE108DC6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668216"/>
            <a:ext cx="10515600" cy="550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34396C-472E-49AB-83DC-437A90643A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88687-86E9-4357-8317-9157592266D7}" type="datetime1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BC4B14-DD3E-444D-A578-D56219F397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C1DF64-B533-43DB-99E2-85D59F484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F4867-39B2-47F4-AFF3-BFF3BA529F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33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3DA5D6-101F-45BD-BFF2-3B3A90277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4530" y="-261593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sz="4400" dirty="0" err="1"/>
              <a:t>ZeroER</a:t>
            </a:r>
            <a:r>
              <a:rPr lang="en-US" altLang="zh-CN" sz="4400" dirty="0"/>
              <a:t>: Entity Resolution using Zero Labeled Examples</a:t>
            </a:r>
            <a:endParaRPr lang="zh-CN" altLang="en-US" sz="44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E5BBFC1-9FA5-44DA-B593-9A8331870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1</a:t>
            </a:fld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9BD9958-7606-4A05-BB1C-AD5127A52F3A}"/>
              </a:ext>
            </a:extLst>
          </p:cNvPr>
          <p:cNvSpPr txBox="1"/>
          <p:nvPr/>
        </p:nvSpPr>
        <p:spPr>
          <a:xfrm>
            <a:off x="1482811" y="3214906"/>
            <a:ext cx="8847438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/>
              <a:t>Renzhi Wu</a:t>
            </a:r>
            <a:r>
              <a:rPr lang="en-US" altLang="zh-CN" sz="2000" b="1" baseline="30000" dirty="0"/>
              <a:t>*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Sanya</a:t>
            </a:r>
            <a:r>
              <a:rPr lang="en-US" altLang="zh-CN" sz="2000" dirty="0"/>
              <a:t> </a:t>
            </a:r>
            <a:r>
              <a:rPr lang="en-US" altLang="zh-CN" sz="2000" dirty="0" err="1"/>
              <a:t>Chaba</a:t>
            </a:r>
            <a:r>
              <a:rPr lang="en-US" altLang="zh-CN" sz="2000" b="1" baseline="30000" dirty="0"/>
              <a:t>*</a:t>
            </a:r>
            <a:r>
              <a:rPr lang="en-US" altLang="zh-CN" sz="2000" dirty="0"/>
              <a:t>, Saurabh </a:t>
            </a:r>
            <a:r>
              <a:rPr lang="en-US" altLang="zh-CN" sz="2000" dirty="0" err="1"/>
              <a:t>Sawlani</a:t>
            </a:r>
            <a:r>
              <a:rPr lang="en-US" altLang="zh-CN" sz="2000" b="1" baseline="30000" dirty="0"/>
              <a:t>*</a:t>
            </a:r>
            <a:r>
              <a:rPr lang="en-US" altLang="zh-CN" sz="2000" dirty="0"/>
              <a:t>, Xu Chu</a:t>
            </a:r>
            <a:r>
              <a:rPr lang="en-US" altLang="zh-CN" sz="2000" b="1" baseline="30000" dirty="0"/>
              <a:t>*</a:t>
            </a:r>
            <a:endParaRPr lang="en-US" altLang="zh-CN" sz="2000" dirty="0"/>
          </a:p>
          <a:p>
            <a:pPr algn="ctr"/>
            <a:r>
              <a:rPr lang="en-US" altLang="zh-CN" sz="2000" dirty="0"/>
              <a:t>Saravanan </a:t>
            </a:r>
            <a:r>
              <a:rPr lang="en-US" altLang="zh-CN" sz="2000" dirty="0" err="1"/>
              <a:t>Thirumuruganathan</a:t>
            </a:r>
            <a:r>
              <a:rPr lang="en-US" altLang="zh-CN" sz="2000" baseline="30000" dirty="0"/>
              <a:t>+</a:t>
            </a:r>
          </a:p>
          <a:p>
            <a:pPr algn="ctr"/>
            <a:endParaRPr lang="en-US" altLang="zh-CN" sz="2000" baseline="30000" dirty="0"/>
          </a:p>
          <a:p>
            <a:pPr algn="ctr"/>
            <a:r>
              <a:rPr lang="en-US" altLang="zh-CN" sz="2400" baseline="30000" dirty="0"/>
              <a:t>*</a:t>
            </a:r>
            <a:r>
              <a:rPr lang="en-US" altLang="zh-CN" sz="2000" dirty="0"/>
              <a:t>Georgia Institute of Technology</a:t>
            </a:r>
          </a:p>
          <a:p>
            <a:pPr algn="ctr"/>
            <a:r>
              <a:rPr lang="en-US" altLang="zh-CN" sz="2000" baseline="30000" dirty="0"/>
              <a:t>+ </a:t>
            </a:r>
            <a:r>
              <a:rPr lang="en-US" altLang="zh-CN" sz="2000" dirty="0"/>
              <a:t>Qatar Computing Research Institute (QCRI)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4847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24620F-15EE-4CDC-932D-85D327F2B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Challenge 3: Incorporating Transitivity</a:t>
            </a:r>
            <a:endParaRPr lang="zh-CN" altLang="en-US" dirty="0"/>
          </a:p>
        </p:txBody>
      </p:sp>
      <p:sp>
        <p:nvSpPr>
          <p:cNvPr id="7" name="流程图: 接点 6">
            <a:extLst>
              <a:ext uri="{FF2B5EF4-FFF2-40B4-BE49-F238E27FC236}">
                <a16:creationId xmlns:a16="http://schemas.microsoft.com/office/drawing/2014/main" id="{26DF81EB-4B59-4324-8804-5BD216C43E60}"/>
              </a:ext>
            </a:extLst>
          </p:cNvPr>
          <p:cNvSpPr/>
          <p:nvPr/>
        </p:nvSpPr>
        <p:spPr>
          <a:xfrm>
            <a:off x="1575443" y="1200047"/>
            <a:ext cx="107092" cy="10972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AE7A56A-71D0-42E6-B09E-A60C3AC7CA71}"/>
              </a:ext>
            </a:extLst>
          </p:cNvPr>
          <p:cNvSpPr/>
          <p:nvPr/>
        </p:nvSpPr>
        <p:spPr>
          <a:xfrm>
            <a:off x="1078524" y="1080103"/>
            <a:ext cx="4267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endParaRPr lang="zh-CN" altLang="en-US" dirty="0"/>
          </a:p>
        </p:txBody>
      </p:sp>
      <p:sp>
        <p:nvSpPr>
          <p:cNvPr id="9" name="流程图: 接点 8">
            <a:extLst>
              <a:ext uri="{FF2B5EF4-FFF2-40B4-BE49-F238E27FC236}">
                <a16:creationId xmlns:a16="http://schemas.microsoft.com/office/drawing/2014/main" id="{7E4D3020-F0C9-4D14-9741-3DD383780FC2}"/>
              </a:ext>
            </a:extLst>
          </p:cNvPr>
          <p:cNvSpPr/>
          <p:nvPr/>
        </p:nvSpPr>
        <p:spPr>
          <a:xfrm>
            <a:off x="1844775" y="1709039"/>
            <a:ext cx="107092" cy="10972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FF3BA71-780C-41A0-AD67-203A6A0E9DCB}"/>
              </a:ext>
            </a:extLst>
          </p:cNvPr>
          <p:cNvSpPr/>
          <p:nvPr/>
        </p:nvSpPr>
        <p:spPr>
          <a:xfrm>
            <a:off x="1481198" y="1761426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</a:t>
            </a:r>
            <a:endParaRPr lang="zh-CN" altLang="en-US" dirty="0"/>
          </a:p>
        </p:txBody>
      </p:sp>
      <p:sp>
        <p:nvSpPr>
          <p:cNvPr id="11" name="流程图: 接点 10">
            <a:extLst>
              <a:ext uri="{FF2B5EF4-FFF2-40B4-BE49-F238E27FC236}">
                <a16:creationId xmlns:a16="http://schemas.microsoft.com/office/drawing/2014/main" id="{0CFD6528-3265-49C5-A0A7-F379177AE736}"/>
              </a:ext>
            </a:extLst>
          </p:cNvPr>
          <p:cNvSpPr/>
          <p:nvPr/>
        </p:nvSpPr>
        <p:spPr>
          <a:xfrm>
            <a:off x="2726653" y="1212382"/>
            <a:ext cx="107092" cy="10972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9DBC6C0-3289-4AB2-832C-449E5BDD75F7}"/>
              </a:ext>
            </a:extLst>
          </p:cNvPr>
          <p:cNvSpPr/>
          <p:nvPr/>
        </p:nvSpPr>
        <p:spPr>
          <a:xfrm>
            <a:off x="2767059" y="95704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endParaRPr lang="zh-CN" altLang="en-US" dirty="0"/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F7D44169-4ADB-4007-BCBF-866C68DE2AA4}"/>
              </a:ext>
            </a:extLst>
          </p:cNvPr>
          <p:cNvCxnSpPr>
            <a:cxnSpLocks/>
            <a:stCxn id="7" idx="6"/>
          </p:cNvCxnSpPr>
          <p:nvPr/>
        </p:nvCxnSpPr>
        <p:spPr>
          <a:xfrm>
            <a:off x="1682535" y="1254911"/>
            <a:ext cx="1095353" cy="98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B7624944-AD4D-4FF6-A7AB-06C07D7A8BB7}"/>
              </a:ext>
            </a:extLst>
          </p:cNvPr>
          <p:cNvCxnSpPr>
            <a:cxnSpLocks/>
            <a:stCxn id="7" idx="5"/>
          </p:cNvCxnSpPr>
          <p:nvPr/>
        </p:nvCxnSpPr>
        <p:spPr>
          <a:xfrm>
            <a:off x="1666852" y="1293706"/>
            <a:ext cx="231469" cy="4800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箭头: 右 14">
            <a:extLst>
              <a:ext uri="{FF2B5EF4-FFF2-40B4-BE49-F238E27FC236}">
                <a16:creationId xmlns:a16="http://schemas.microsoft.com/office/drawing/2014/main" id="{0DC5596A-C1E8-4FDF-8BE3-BA2B5AFA2FCD}"/>
              </a:ext>
            </a:extLst>
          </p:cNvPr>
          <p:cNvSpPr/>
          <p:nvPr/>
        </p:nvSpPr>
        <p:spPr>
          <a:xfrm>
            <a:off x="3825993" y="1244226"/>
            <a:ext cx="646006" cy="33855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流程图: 接点 17">
            <a:extLst>
              <a:ext uri="{FF2B5EF4-FFF2-40B4-BE49-F238E27FC236}">
                <a16:creationId xmlns:a16="http://schemas.microsoft.com/office/drawing/2014/main" id="{56D146CA-209F-45CD-98E9-E1206B0D7808}"/>
              </a:ext>
            </a:extLst>
          </p:cNvPr>
          <p:cNvSpPr/>
          <p:nvPr/>
        </p:nvSpPr>
        <p:spPr>
          <a:xfrm>
            <a:off x="5714550" y="1706562"/>
            <a:ext cx="107092" cy="10972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238D6D7A-9991-4D6E-B4D3-F318AA2CF72F}"/>
              </a:ext>
            </a:extLst>
          </p:cNvPr>
          <p:cNvSpPr/>
          <p:nvPr/>
        </p:nvSpPr>
        <p:spPr>
          <a:xfrm>
            <a:off x="5350973" y="1758949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</a:t>
            </a:r>
            <a:endParaRPr lang="zh-CN" altLang="en-US" dirty="0"/>
          </a:p>
        </p:txBody>
      </p:sp>
      <p:sp>
        <p:nvSpPr>
          <p:cNvPr id="20" name="流程图: 接点 19">
            <a:extLst>
              <a:ext uri="{FF2B5EF4-FFF2-40B4-BE49-F238E27FC236}">
                <a16:creationId xmlns:a16="http://schemas.microsoft.com/office/drawing/2014/main" id="{0F232CD6-53B9-4DB6-9709-D44766091246}"/>
              </a:ext>
            </a:extLst>
          </p:cNvPr>
          <p:cNvSpPr/>
          <p:nvPr/>
        </p:nvSpPr>
        <p:spPr>
          <a:xfrm>
            <a:off x="6596428" y="1209905"/>
            <a:ext cx="107092" cy="10972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23413A60-5BF2-473C-A6F3-0ED05BF7EB12}"/>
              </a:ext>
            </a:extLst>
          </p:cNvPr>
          <p:cNvSpPr/>
          <p:nvPr/>
        </p:nvSpPr>
        <p:spPr>
          <a:xfrm>
            <a:off x="6670940" y="90436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endParaRPr lang="zh-CN" altLang="en-US" dirty="0"/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62E4E12E-ED7E-432D-A4A1-2BEC81E2EAAE}"/>
              </a:ext>
            </a:extLst>
          </p:cNvPr>
          <p:cNvCxnSpPr>
            <a:cxnSpLocks/>
            <a:stCxn id="18" idx="6"/>
            <a:endCxn id="20" idx="3"/>
          </p:cNvCxnSpPr>
          <p:nvPr/>
        </p:nvCxnSpPr>
        <p:spPr>
          <a:xfrm flipV="1">
            <a:off x="5821642" y="1303564"/>
            <a:ext cx="790469" cy="4578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B1BB3A3D-BF9D-4330-AE93-5EE4DDDD8C71}"/>
                  </a:ext>
                </a:extLst>
              </p:cNvPr>
              <p:cNvSpPr txBox="1"/>
              <p:nvPr/>
            </p:nvSpPr>
            <p:spPr>
              <a:xfrm>
                <a:off x="932916" y="4753307"/>
                <a:ext cx="711765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/>
                  <a:t>We express transitivity as inequality of probabilities: </a:t>
                </a:r>
              </a:p>
              <a:p>
                <a:r>
                  <a:rPr lang="en-US" altLang="zh-CN" sz="240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d>
                        <m:d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B1BB3A3D-BF9D-4330-AE93-5EE4DDDD8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916" y="4753307"/>
                <a:ext cx="7117654" cy="1200329"/>
              </a:xfrm>
              <a:prstGeom prst="rect">
                <a:avLst/>
              </a:prstGeom>
              <a:blipFill>
                <a:blip r:embed="rId2"/>
                <a:stretch>
                  <a:fillRect l="-1284" t="-3553" b="-60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文本框 25">
            <a:extLst>
              <a:ext uri="{FF2B5EF4-FFF2-40B4-BE49-F238E27FC236}">
                <a16:creationId xmlns:a16="http://schemas.microsoft.com/office/drawing/2014/main" id="{0CF25869-B33F-4395-A417-1D31428556F3}"/>
              </a:ext>
            </a:extLst>
          </p:cNvPr>
          <p:cNvSpPr txBox="1"/>
          <p:nvPr/>
        </p:nvSpPr>
        <p:spPr>
          <a:xfrm>
            <a:off x="932916" y="2801994"/>
            <a:ext cx="7218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Transitivity is typically done in a post-processing step</a:t>
            </a:r>
            <a:endParaRPr lang="zh-CN" altLang="en-US" sz="2400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47422A88-9F87-4D7F-9207-8D053E866DA9}"/>
              </a:ext>
            </a:extLst>
          </p:cNvPr>
          <p:cNvSpPr txBox="1"/>
          <p:nvPr/>
        </p:nvSpPr>
        <p:spPr>
          <a:xfrm>
            <a:off x="932916" y="3908502"/>
            <a:ext cx="7736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We incorporate transitivity directly during model learning</a:t>
            </a:r>
            <a:endParaRPr lang="zh-C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33D09F62-8266-46AE-B28A-D12217AF51DF}"/>
                  </a:ext>
                </a:extLst>
              </p:cNvPr>
              <p:cNvSpPr txBox="1"/>
              <p:nvPr/>
            </p:nvSpPr>
            <p:spPr>
              <a:xfrm>
                <a:off x="7641076" y="5517170"/>
                <a:ext cx="3067956" cy="436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inequalities in total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33D09F62-8266-46AE-B28A-D12217AF51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1076" y="5517170"/>
                <a:ext cx="3067956" cy="436466"/>
              </a:xfrm>
              <a:prstGeom prst="rect">
                <a:avLst/>
              </a:prstGeom>
              <a:blipFill>
                <a:blip r:embed="rId3"/>
                <a:stretch>
                  <a:fillRect t="-12500" r="-5159" b="-347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F630B4F-13A5-4324-830E-79A965912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7058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0AB5A6-17EF-4C58-B27F-AE0F0FFE5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Transitivity as posterior constraint in EM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F9F01C9E-6147-44AF-B54D-F0CFA57C94C2}"/>
                  </a:ext>
                </a:extLst>
              </p:cNvPr>
              <p:cNvSpPr txBox="1"/>
              <p:nvPr/>
            </p:nvSpPr>
            <p:spPr>
              <a:xfrm>
                <a:off x="612843" y="1361871"/>
                <a:ext cx="70054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altLang="zh-CN" sz="2400" dirty="0"/>
                  <a:t>: vector of matching probabilities of all tuple pairs 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F9F01C9E-6147-44AF-B54D-F0CFA57C94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43" y="1361871"/>
                <a:ext cx="7005444" cy="461665"/>
              </a:xfrm>
              <a:prstGeom prst="rect">
                <a:avLst/>
              </a:prstGeom>
              <a:blipFill>
                <a:blip r:embed="rId2"/>
                <a:stretch>
                  <a:fillRect l="-261" t="-9211" r="-174" b="-30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3BE41157-F714-4CB8-BC02-38049BE72356}"/>
                  </a:ext>
                </a:extLst>
              </p:cNvPr>
              <p:cNvSpPr txBox="1"/>
              <p:nvPr/>
            </p:nvSpPr>
            <p:spPr>
              <a:xfrm>
                <a:off x="612843" y="2456521"/>
                <a:ext cx="543636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/>
                  <a:t>In EM,</a:t>
                </a:r>
                <a:r>
                  <a:rPr lang="en-US" altLang="zh-CN" sz="2400" b="1" dirty="0"/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is computed via the Bayes rule.</a:t>
                </a:r>
              </a:p>
              <a:p>
                <a:r>
                  <a:rPr lang="en-US" altLang="zh-CN" sz="2400" dirty="0"/>
                  <a:t>How to incorporate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altLang="zh-CN" sz="2400" dirty="0"/>
                  <a:t>?</a:t>
                </a:r>
                <a:endParaRPr lang="zh-CN" altLang="en-US" sz="2400" dirty="0"/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3BE41157-F714-4CB8-BC02-38049BE72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43" y="2456521"/>
                <a:ext cx="5436360" cy="830997"/>
              </a:xfrm>
              <a:prstGeom prst="rect">
                <a:avLst/>
              </a:prstGeom>
              <a:blipFill>
                <a:blip r:embed="rId3"/>
                <a:stretch>
                  <a:fillRect l="-1796" t="-5147" r="-786" b="-169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9298FB59-1C41-4FB5-A03A-9565D1899605}"/>
              </a:ext>
            </a:extLst>
          </p:cNvPr>
          <p:cNvSpPr txBox="1"/>
          <p:nvPr/>
        </p:nvSpPr>
        <p:spPr>
          <a:xfrm>
            <a:off x="700391" y="3764604"/>
            <a:ext cx="41296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The Free energy view of EM </a:t>
            </a:r>
          </a:p>
          <a:p>
            <a:r>
              <a:rPr lang="en-US" altLang="zh-CN" sz="2400" dirty="0"/>
              <a:t>E step: </a:t>
            </a:r>
          </a:p>
          <a:p>
            <a:endParaRPr lang="en-US" altLang="zh-CN" sz="2400" dirty="0"/>
          </a:p>
          <a:p>
            <a:r>
              <a:rPr lang="en-US" altLang="zh-CN" sz="2400" dirty="0"/>
              <a:t>M step: </a:t>
            </a:r>
            <a:endParaRPr lang="zh-CN" altLang="en-US" sz="2400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A3E12C65-BDCA-408E-BF5E-E456C2C812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772" y="4169204"/>
            <a:ext cx="2714625" cy="54292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F1E9036-B08D-4A0E-80B6-744789C1BE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8968" y="4821925"/>
            <a:ext cx="2552700" cy="5715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5B89C353-7D73-4C0C-A341-8268EA59B9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2459" y="4131104"/>
            <a:ext cx="2647950" cy="581025"/>
          </a:xfrm>
          <a:prstGeom prst="rect">
            <a:avLst/>
          </a:prstGeom>
        </p:spPr>
      </p:pic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3F0B54B7-54FE-43EF-9DA6-B42B7F81E485}"/>
              </a:ext>
            </a:extLst>
          </p:cNvPr>
          <p:cNvCxnSpPr>
            <a:cxnSpLocks/>
          </p:cNvCxnSpPr>
          <p:nvPr/>
        </p:nvCxnSpPr>
        <p:spPr>
          <a:xfrm flipV="1">
            <a:off x="4909267" y="4472490"/>
            <a:ext cx="109181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4BFAFE95-6C50-47AE-8C5F-439F3CE5204E}"/>
              </a:ext>
            </a:extLst>
          </p:cNvPr>
          <p:cNvSpPr txBox="1"/>
          <p:nvPr/>
        </p:nvSpPr>
        <p:spPr>
          <a:xfrm>
            <a:off x="4820224" y="3815261"/>
            <a:ext cx="1269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Posterior</a:t>
            </a:r>
          </a:p>
          <a:p>
            <a:r>
              <a:rPr lang="en-US" altLang="zh-CN" sz="2000" dirty="0"/>
              <a:t>constraint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2D4B1D79-83C4-44CA-8DAE-8968B1EF208E}"/>
                  </a:ext>
                </a:extLst>
              </p:cNvPr>
              <p:cNvSpPr txBox="1"/>
              <p:nvPr/>
            </p:nvSpPr>
            <p:spPr>
              <a:xfrm>
                <a:off x="6120429" y="4712129"/>
                <a:ext cx="3925305" cy="898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altLang="zh-CN" sz="2400" dirty="0"/>
                  <a:t>Non-convex optimization</a:t>
                </a:r>
              </a:p>
              <a:p>
                <a:r>
                  <a:rPr lang="en-US" altLang="zh-CN" sz="2400" dirty="0"/>
                  <a:t>2.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constraints in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2D4B1D79-83C4-44CA-8DAE-8968B1EF20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429" y="4712129"/>
                <a:ext cx="3925305" cy="898131"/>
              </a:xfrm>
              <a:prstGeom prst="rect">
                <a:avLst/>
              </a:prstGeom>
              <a:blipFill>
                <a:blip r:embed="rId7"/>
                <a:stretch>
                  <a:fillRect l="-2329" t="-4762" r="-1553" b="-115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>
            <a:extLst>
              <a:ext uri="{FF2B5EF4-FFF2-40B4-BE49-F238E27FC236}">
                <a16:creationId xmlns:a16="http://schemas.microsoft.com/office/drawing/2014/main" id="{B989FCB3-552B-45CE-8C1E-240AA655B60F}"/>
              </a:ext>
            </a:extLst>
          </p:cNvPr>
          <p:cNvSpPr txBox="1"/>
          <p:nvPr/>
        </p:nvSpPr>
        <p:spPr>
          <a:xfrm>
            <a:off x="10302820" y="4712129"/>
            <a:ext cx="151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Projection</a:t>
            </a:r>
            <a:endParaRPr lang="zh-CN" alt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4D7595D-E022-4011-B16D-59E4B3AC7924}"/>
              </a:ext>
            </a:extLst>
          </p:cNvPr>
          <p:cNvSpPr txBox="1"/>
          <p:nvPr/>
        </p:nvSpPr>
        <p:spPr>
          <a:xfrm>
            <a:off x="10309875" y="5120909"/>
            <a:ext cx="1547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Relaxation</a:t>
            </a:r>
            <a:endParaRPr lang="zh-CN" altLang="en-US" sz="2400" dirty="0"/>
          </a:p>
        </p:txBody>
      </p:sp>
      <p:pic>
        <p:nvPicPr>
          <p:cNvPr id="83" name="图片 82">
            <a:extLst>
              <a:ext uri="{FF2B5EF4-FFF2-40B4-BE49-F238E27FC236}">
                <a16:creationId xmlns:a16="http://schemas.microsoft.com/office/drawing/2014/main" id="{320031EE-8511-42D7-89D4-7A31C4B90E3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18287" y="783796"/>
            <a:ext cx="4497780" cy="1531387"/>
          </a:xfrm>
          <a:prstGeom prst="rect">
            <a:avLst/>
          </a:prstGeom>
        </p:spPr>
      </p:pic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5BE85F1-9600-4B42-8AE5-61A57A885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789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60B1B5-CCF2-4FCC-B515-37ACF6F11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Experiments: setup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6344D75-9CBD-435B-8E91-E6F9F0FEF0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b="24650"/>
          <a:stretch/>
        </p:blipFill>
        <p:spPr>
          <a:xfrm>
            <a:off x="2770627" y="843413"/>
            <a:ext cx="5575978" cy="1490459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B2C1AB6E-56C3-4516-A6D7-0FE8C5009969}"/>
              </a:ext>
            </a:extLst>
          </p:cNvPr>
          <p:cNvSpPr txBox="1"/>
          <p:nvPr/>
        </p:nvSpPr>
        <p:spPr>
          <a:xfrm>
            <a:off x="4818670" y="2333872"/>
            <a:ext cx="1593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Five datasets</a:t>
            </a:r>
            <a:endParaRPr lang="zh-CN" altLang="en-US" sz="2000" dirty="0"/>
          </a:p>
        </p:txBody>
      </p:sp>
      <p:graphicFrame>
        <p:nvGraphicFramePr>
          <p:cNvPr id="15" name="表格 15">
            <a:extLst>
              <a:ext uri="{FF2B5EF4-FFF2-40B4-BE49-F238E27FC236}">
                <a16:creationId xmlns:a16="http://schemas.microsoft.com/office/drawing/2014/main" id="{142508F6-DE71-4272-BC92-9EF40A39B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875859"/>
              </p:ext>
            </p:extLst>
          </p:nvPr>
        </p:nvGraphicFramePr>
        <p:xfrm>
          <a:off x="2267944" y="2848521"/>
          <a:ext cx="7337376" cy="19516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5505">
                  <a:extLst>
                    <a:ext uri="{9D8B030D-6E8A-4147-A177-3AD203B41FA5}">
                      <a16:colId xmlns:a16="http://schemas.microsoft.com/office/drawing/2014/main" val="2650984489"/>
                    </a:ext>
                  </a:extLst>
                </a:gridCol>
                <a:gridCol w="2512541">
                  <a:extLst>
                    <a:ext uri="{9D8B030D-6E8A-4147-A177-3AD203B41FA5}">
                      <a16:colId xmlns:a16="http://schemas.microsoft.com/office/drawing/2014/main" val="3167185875"/>
                    </a:ext>
                  </a:extLst>
                </a:gridCol>
                <a:gridCol w="1639330">
                  <a:extLst>
                    <a:ext uri="{9D8B030D-6E8A-4147-A177-3AD203B41FA5}">
                      <a16:colId xmlns:a16="http://schemas.microsoft.com/office/drawing/2014/main" val="1339636292"/>
                    </a:ext>
                  </a:extLst>
                </a:gridCol>
              </a:tblGrid>
              <a:tr h="488579">
                <a:tc>
                  <a:txBody>
                    <a:bodyPr/>
                    <a:lstStyle/>
                    <a:p>
                      <a:r>
                        <a:rPr lang="en-US" altLang="zh-CN" dirty="0"/>
                        <a:t>Unsupervised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Supervised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Active learning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576581"/>
                  </a:ext>
                </a:extLst>
              </a:tr>
              <a:tr h="488579">
                <a:tc>
                  <a:txBody>
                    <a:bodyPr/>
                    <a:lstStyle/>
                    <a:p>
                      <a:r>
                        <a:rPr lang="en-US" altLang="zh-CN" dirty="0"/>
                        <a:t>Logistic Regression (LR)</a:t>
                      </a:r>
                    </a:p>
                    <a:p>
                      <a:r>
                        <a:rPr lang="en-US" altLang="zh-CN" dirty="0"/>
                        <a:t>Random Forest (RF)</a:t>
                      </a:r>
                    </a:p>
                    <a:p>
                      <a:r>
                        <a:rPr lang="en-US" altLang="zh-CN" dirty="0"/>
                        <a:t>Multilayer Perceptron (MLP)</a:t>
                      </a:r>
                    </a:p>
                    <a:p>
                      <a:r>
                        <a:rPr lang="en-US" altLang="zh-CN" dirty="0" err="1"/>
                        <a:t>DeepMatcher</a:t>
                      </a:r>
                      <a:r>
                        <a:rPr lang="en-US" altLang="zh-CN" dirty="0"/>
                        <a:t> (DM)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K-Means (KM-SK)</a:t>
                      </a:r>
                    </a:p>
                    <a:p>
                      <a:r>
                        <a:rPr lang="en-US" altLang="zh-CN" dirty="0"/>
                        <a:t>K-Means (KM-RL)</a:t>
                      </a:r>
                    </a:p>
                    <a:p>
                      <a:r>
                        <a:rPr lang="en-US" altLang="zh-CN" dirty="0"/>
                        <a:t>GMM</a:t>
                      </a:r>
                    </a:p>
                    <a:p>
                      <a:r>
                        <a:rPr lang="en-US" altLang="zh-CN" dirty="0"/>
                        <a:t>ECM</a:t>
                      </a:r>
                    </a:p>
                    <a:p>
                      <a:r>
                        <a:rPr lang="en-US" altLang="zh-CN" dirty="0" err="1"/>
                        <a:t>PPjoin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Active learning based Random forest (AL-RF)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681288"/>
                  </a:ext>
                </a:extLst>
              </a:tr>
            </a:tbl>
          </a:graphicData>
        </a:graphic>
      </p:graphicFrame>
      <p:sp>
        <p:nvSpPr>
          <p:cNvPr id="17" name="文本框 16">
            <a:extLst>
              <a:ext uri="{FF2B5EF4-FFF2-40B4-BE49-F238E27FC236}">
                <a16:creationId xmlns:a16="http://schemas.microsoft.com/office/drawing/2014/main" id="{659EA237-ED3E-4FBE-A824-BC07AE56F608}"/>
              </a:ext>
            </a:extLst>
          </p:cNvPr>
          <p:cNvSpPr txBox="1"/>
          <p:nvPr/>
        </p:nvSpPr>
        <p:spPr>
          <a:xfrm>
            <a:off x="4818670" y="4945457"/>
            <a:ext cx="1659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Ten baselines</a:t>
            </a:r>
            <a:endParaRPr lang="zh-CN" altLang="en-US" sz="20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D176A40-B422-469A-AE3D-17E486C1014A}"/>
              </a:ext>
            </a:extLst>
          </p:cNvPr>
          <p:cNvSpPr txBox="1"/>
          <p:nvPr/>
        </p:nvSpPr>
        <p:spPr>
          <a:xfrm>
            <a:off x="2075907" y="5471553"/>
            <a:ext cx="9152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Blocking</a:t>
            </a:r>
            <a:r>
              <a:rPr lang="en-US" altLang="zh-CN" sz="2400" dirty="0"/>
              <a:t>:</a:t>
            </a:r>
            <a:r>
              <a:rPr lang="en-US" altLang="zh-CN" sz="2400" b="1" dirty="0"/>
              <a:t> </a:t>
            </a:r>
            <a:r>
              <a:rPr lang="en-US" altLang="zh-CN" sz="2400" dirty="0"/>
              <a:t>blocking on the most informative attribute using Magellan</a:t>
            </a:r>
          </a:p>
          <a:p>
            <a:r>
              <a:rPr lang="en-US" altLang="zh-CN" sz="2400" b="1" dirty="0"/>
              <a:t>Features</a:t>
            </a:r>
            <a:r>
              <a:rPr lang="en-US" altLang="zh-CN" sz="2400" dirty="0"/>
              <a:t>: automatically generated using Magellan</a:t>
            </a:r>
            <a:endParaRPr lang="zh-CN" altLang="en-US" sz="2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BD1B815-078E-48B9-BD72-7649555E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1694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FCA315-7094-40DB-BAA9-8BB0394A4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Experiments: performance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190201C-87CD-485B-AE55-7572E90FC8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546"/>
          <a:stretch/>
        </p:blipFill>
        <p:spPr>
          <a:xfrm>
            <a:off x="2991426" y="1108017"/>
            <a:ext cx="6073893" cy="2086654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3CDE2B3-B548-45B4-910C-8365A104B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045" y="4308435"/>
            <a:ext cx="5029909" cy="177265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531D0834-B6A8-438E-87FB-D52AA1ADF269}"/>
              </a:ext>
            </a:extLst>
          </p:cNvPr>
          <p:cNvSpPr txBox="1"/>
          <p:nvPr/>
        </p:nvSpPr>
        <p:spPr>
          <a:xfrm>
            <a:off x="5479984" y="3197243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F1 score</a:t>
            </a:r>
            <a:endParaRPr lang="zh-CN" altLang="en-US" sz="20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2FDF3F8-25CF-4251-B938-85820BB4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6535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3989E1-4DDE-45AB-A041-E9C22C30C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Experiments: labeling effort saved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4A7F8C3-08C3-40B5-9982-A39622E00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923A3D4-89F7-40E5-9A75-D07E72320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370" y="1619329"/>
            <a:ext cx="7753256" cy="221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10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AA7C85-96A1-44C4-8CF4-D8FDE711E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 &amp; future work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FCF285-17E3-40C0-AF6F-D23ECD420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ZeroER</a:t>
            </a:r>
            <a:r>
              <a:rPr lang="en-US" altLang="zh-CN" dirty="0"/>
              <a:t> </a:t>
            </a:r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Automatic Blocking</a:t>
            </a:r>
          </a:p>
          <a:p>
            <a:r>
              <a:rPr lang="en-US" altLang="zh-CN" dirty="0"/>
              <a:t>Automatic feature engineering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CBE7471-FDEC-480B-BA0A-137BE7438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pPr/>
              <a:t>15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304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F8D55E-3C94-4117-A616-208DA453A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Entity resolution</a:t>
            </a:r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D627538-12E2-4B08-A12B-9E3ECD3389F3}"/>
              </a:ext>
            </a:extLst>
          </p:cNvPr>
          <p:cNvSpPr txBox="1"/>
          <p:nvPr/>
        </p:nvSpPr>
        <p:spPr>
          <a:xfrm>
            <a:off x="8709691" y="956159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Table B</a:t>
            </a:r>
            <a:endParaRPr lang="zh-CN" alt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15C6ED6-3C8B-49E1-80F9-7526FCD746B8}"/>
              </a:ext>
            </a:extLst>
          </p:cNvPr>
          <p:cNvSpPr txBox="1"/>
          <p:nvPr/>
        </p:nvSpPr>
        <p:spPr>
          <a:xfrm>
            <a:off x="2626047" y="956159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Table A</a:t>
            </a:r>
            <a:endParaRPr lang="zh-CN" altLang="en-US" dirty="0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5FBA3D3D-8CB8-4AD6-8614-616D22B63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924" y="1245319"/>
            <a:ext cx="11548151" cy="1428216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5848A68B-12A6-4625-83B2-976DF7D67A38}"/>
              </a:ext>
            </a:extLst>
          </p:cNvPr>
          <p:cNvSpPr txBox="1"/>
          <p:nvPr/>
        </p:nvSpPr>
        <p:spPr>
          <a:xfrm>
            <a:off x="671373" y="5796966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Table A</a:t>
            </a:r>
            <a:endParaRPr lang="zh-CN" altLang="en-US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6462B02-E870-4597-ABBB-464D86350377}"/>
              </a:ext>
            </a:extLst>
          </p:cNvPr>
          <p:cNvSpPr txBox="1"/>
          <p:nvPr/>
        </p:nvSpPr>
        <p:spPr>
          <a:xfrm>
            <a:off x="1802583" y="5796966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Table B</a:t>
            </a:r>
            <a:endParaRPr lang="zh-CN" altLang="en-US" dirty="0"/>
          </a:p>
        </p:txBody>
      </p:sp>
      <p:graphicFrame>
        <p:nvGraphicFramePr>
          <p:cNvPr id="26" name="表格 26">
            <a:extLst>
              <a:ext uri="{FF2B5EF4-FFF2-40B4-BE49-F238E27FC236}">
                <a16:creationId xmlns:a16="http://schemas.microsoft.com/office/drawing/2014/main" id="{0F042CAF-43A4-4389-96E4-A207F3F7C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654073"/>
              </p:ext>
            </p:extLst>
          </p:nvPr>
        </p:nvGraphicFramePr>
        <p:xfrm>
          <a:off x="949413" y="4476798"/>
          <a:ext cx="377190" cy="1145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190">
                  <a:extLst>
                    <a:ext uri="{9D8B030D-6E8A-4147-A177-3AD203B41FA5}">
                      <a16:colId xmlns:a16="http://schemas.microsoft.com/office/drawing/2014/main" val="3068067438"/>
                    </a:ext>
                  </a:extLst>
                </a:gridCol>
              </a:tblGrid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5768790"/>
                  </a:ext>
                </a:extLst>
              </a:tr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a2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4116869"/>
                  </a:ext>
                </a:extLst>
              </a:tr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a3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15884216"/>
                  </a:ext>
                </a:extLst>
              </a:tr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7584926"/>
                  </a:ext>
                </a:extLst>
              </a:tr>
            </a:tbl>
          </a:graphicData>
        </a:graphic>
      </p:graphicFrame>
      <p:sp>
        <p:nvSpPr>
          <p:cNvPr id="29" name="矩形 28">
            <a:extLst>
              <a:ext uri="{FF2B5EF4-FFF2-40B4-BE49-F238E27FC236}">
                <a16:creationId xmlns:a16="http://schemas.microsoft.com/office/drawing/2014/main" id="{8233B9F1-2B99-42C5-BB09-D69E8F47D6EF}"/>
              </a:ext>
            </a:extLst>
          </p:cNvPr>
          <p:cNvSpPr/>
          <p:nvPr/>
        </p:nvSpPr>
        <p:spPr>
          <a:xfrm>
            <a:off x="2598696" y="4624733"/>
            <a:ext cx="11144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/>
              <a:t>Blocking</a:t>
            </a:r>
            <a:endParaRPr lang="zh-CN" altLang="en-US" sz="2400" dirty="0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5CE052BA-E75E-4D72-906F-FBBA206CBAAF}"/>
              </a:ext>
            </a:extLst>
          </p:cNvPr>
          <p:cNvSpPr txBox="1"/>
          <p:nvPr/>
        </p:nvSpPr>
        <p:spPr>
          <a:xfrm>
            <a:off x="1432559" y="482478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Ⅹ</a:t>
            </a:r>
            <a:endParaRPr lang="zh-CN" altLang="en-US" sz="2800" dirty="0"/>
          </a:p>
        </p:txBody>
      </p:sp>
      <p:graphicFrame>
        <p:nvGraphicFramePr>
          <p:cNvPr id="37" name="表格 26">
            <a:extLst>
              <a:ext uri="{FF2B5EF4-FFF2-40B4-BE49-F238E27FC236}">
                <a16:creationId xmlns:a16="http://schemas.microsoft.com/office/drawing/2014/main" id="{72E783EF-8AFE-4009-AA56-62BD33F174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874651"/>
              </p:ext>
            </p:extLst>
          </p:nvPr>
        </p:nvGraphicFramePr>
        <p:xfrm>
          <a:off x="2080623" y="4476798"/>
          <a:ext cx="377190" cy="1145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190">
                  <a:extLst>
                    <a:ext uri="{9D8B030D-6E8A-4147-A177-3AD203B41FA5}">
                      <a16:colId xmlns:a16="http://schemas.microsoft.com/office/drawing/2014/main" val="3068067438"/>
                    </a:ext>
                  </a:extLst>
                </a:gridCol>
              </a:tblGrid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b1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5768790"/>
                  </a:ext>
                </a:extLst>
              </a:tr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b2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4116869"/>
                  </a:ext>
                </a:extLst>
              </a:tr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b3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15884216"/>
                  </a:ext>
                </a:extLst>
              </a:tr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7584926"/>
                  </a:ext>
                </a:extLst>
              </a:tr>
            </a:tbl>
          </a:graphicData>
        </a:graphic>
      </p:graphicFrame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37CFD765-4442-46E2-B559-F71E305E6DDD}"/>
              </a:ext>
            </a:extLst>
          </p:cNvPr>
          <p:cNvCxnSpPr>
            <a:cxnSpLocks/>
          </p:cNvCxnSpPr>
          <p:nvPr/>
        </p:nvCxnSpPr>
        <p:spPr>
          <a:xfrm>
            <a:off x="2626047" y="5086398"/>
            <a:ext cx="114299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表格 26">
            <a:extLst>
              <a:ext uri="{FF2B5EF4-FFF2-40B4-BE49-F238E27FC236}">
                <a16:creationId xmlns:a16="http://schemas.microsoft.com/office/drawing/2014/main" id="{03092FE0-43F9-4C67-913B-5802BA3AEC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442375"/>
              </p:ext>
            </p:extLst>
          </p:nvPr>
        </p:nvGraphicFramePr>
        <p:xfrm>
          <a:off x="3895415" y="4513462"/>
          <a:ext cx="947350" cy="1145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7350">
                  <a:extLst>
                    <a:ext uri="{9D8B030D-6E8A-4147-A177-3AD203B41FA5}">
                      <a16:colId xmlns:a16="http://schemas.microsoft.com/office/drawing/2014/main" val="3068067438"/>
                    </a:ext>
                  </a:extLst>
                </a:gridCol>
              </a:tblGrid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(a1,b1)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5768790"/>
                  </a:ext>
                </a:extLst>
              </a:tr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(a1,b2)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4116869"/>
                  </a:ext>
                </a:extLst>
              </a:tr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(a3,b2)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15884216"/>
                  </a:ext>
                </a:extLst>
              </a:tr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7584926"/>
                  </a:ext>
                </a:extLst>
              </a:tr>
            </a:tbl>
          </a:graphicData>
        </a:graphic>
      </p:graphicFrame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7C14FC97-9B0D-499E-A613-D4880A51AEC3}"/>
              </a:ext>
            </a:extLst>
          </p:cNvPr>
          <p:cNvCxnSpPr>
            <a:cxnSpLocks/>
          </p:cNvCxnSpPr>
          <p:nvPr/>
        </p:nvCxnSpPr>
        <p:spPr>
          <a:xfrm>
            <a:off x="4950957" y="5086398"/>
            <a:ext cx="13294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>
            <a:extLst>
              <a:ext uri="{FF2B5EF4-FFF2-40B4-BE49-F238E27FC236}">
                <a16:creationId xmlns:a16="http://schemas.microsoft.com/office/drawing/2014/main" id="{C133FB7A-2F57-480F-8377-41C72DB787CC}"/>
              </a:ext>
            </a:extLst>
          </p:cNvPr>
          <p:cNvSpPr/>
          <p:nvPr/>
        </p:nvSpPr>
        <p:spPr>
          <a:xfrm>
            <a:off x="4901463" y="4073644"/>
            <a:ext cx="137890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/>
              <a:t>Similarity </a:t>
            </a:r>
          </a:p>
          <a:p>
            <a:r>
              <a:rPr lang="en-US" altLang="zh-CN" sz="2000" dirty="0"/>
              <a:t>feature</a:t>
            </a:r>
          </a:p>
          <a:p>
            <a:r>
              <a:rPr lang="en-US" altLang="zh-CN" sz="2000" dirty="0"/>
              <a:t>generation</a:t>
            </a:r>
          </a:p>
        </p:txBody>
      </p:sp>
      <p:graphicFrame>
        <p:nvGraphicFramePr>
          <p:cNvPr id="46" name="表格 26">
            <a:extLst>
              <a:ext uri="{FF2B5EF4-FFF2-40B4-BE49-F238E27FC236}">
                <a16:creationId xmlns:a16="http://schemas.microsoft.com/office/drawing/2014/main" id="{11A47CE6-F35D-4BA8-85C2-723715970A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196844"/>
              </p:ext>
            </p:extLst>
          </p:nvPr>
        </p:nvGraphicFramePr>
        <p:xfrm>
          <a:off x="6391758" y="4513462"/>
          <a:ext cx="1914958" cy="1145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4958">
                  <a:extLst>
                    <a:ext uri="{9D8B030D-6E8A-4147-A177-3AD203B41FA5}">
                      <a16:colId xmlns:a16="http://schemas.microsoft.com/office/drawing/2014/main" val="3068067438"/>
                    </a:ext>
                  </a:extLst>
                </a:gridCol>
              </a:tblGrid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(0.18,0.64,0.29,…)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5768790"/>
                  </a:ext>
                </a:extLst>
              </a:tr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(0.69,0.95,0.99,…)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4116869"/>
                  </a:ext>
                </a:extLst>
              </a:tr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(0.11,0.13,0.01,…)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15884216"/>
                  </a:ext>
                </a:extLst>
              </a:tr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7584926"/>
                  </a:ext>
                </a:extLst>
              </a:tr>
            </a:tbl>
          </a:graphicData>
        </a:graphic>
      </p:graphicFrame>
      <p:sp>
        <p:nvSpPr>
          <p:cNvPr id="51" name="矩形 50">
            <a:extLst>
              <a:ext uri="{FF2B5EF4-FFF2-40B4-BE49-F238E27FC236}">
                <a16:creationId xmlns:a16="http://schemas.microsoft.com/office/drawing/2014/main" id="{7CEFEBAE-4401-426D-ADDF-DE42900D5918}"/>
              </a:ext>
            </a:extLst>
          </p:cNvPr>
          <p:cNvSpPr/>
          <p:nvPr/>
        </p:nvSpPr>
        <p:spPr>
          <a:xfrm>
            <a:off x="8369363" y="4624733"/>
            <a:ext cx="12186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/>
              <a:t>Matching</a:t>
            </a:r>
            <a:endParaRPr lang="zh-CN" altLang="en-US" sz="2400" dirty="0"/>
          </a:p>
        </p:txBody>
      </p:sp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DB5CD343-B467-4A0C-BEB5-D56D6FD51D7E}"/>
              </a:ext>
            </a:extLst>
          </p:cNvPr>
          <p:cNvCxnSpPr>
            <a:cxnSpLocks/>
          </p:cNvCxnSpPr>
          <p:nvPr/>
        </p:nvCxnSpPr>
        <p:spPr>
          <a:xfrm>
            <a:off x="8444976" y="5086398"/>
            <a:ext cx="114299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表格 26">
            <a:extLst>
              <a:ext uri="{FF2B5EF4-FFF2-40B4-BE49-F238E27FC236}">
                <a16:creationId xmlns:a16="http://schemas.microsoft.com/office/drawing/2014/main" id="{9B938232-317C-41DA-9FE1-CD4F76E6D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852058"/>
              </p:ext>
            </p:extLst>
          </p:nvPr>
        </p:nvGraphicFramePr>
        <p:xfrm>
          <a:off x="9642960" y="4513462"/>
          <a:ext cx="1428694" cy="1145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347">
                  <a:extLst>
                    <a:ext uri="{9D8B030D-6E8A-4147-A177-3AD203B41FA5}">
                      <a16:colId xmlns:a16="http://schemas.microsoft.com/office/drawing/2014/main" val="3068067438"/>
                    </a:ext>
                  </a:extLst>
                </a:gridCol>
                <a:gridCol w="714347">
                  <a:extLst>
                    <a:ext uri="{9D8B030D-6E8A-4147-A177-3AD203B41FA5}">
                      <a16:colId xmlns:a16="http://schemas.microsoft.com/office/drawing/2014/main" val="3935145405"/>
                    </a:ext>
                  </a:extLst>
                </a:gridCol>
              </a:tblGrid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(a1,b1)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5768790"/>
                  </a:ext>
                </a:extLst>
              </a:tr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(a1,b2)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zh-CN" altLang="en-US" sz="180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4116869"/>
                  </a:ext>
                </a:extLst>
              </a:tr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(a3,b2)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15884216"/>
                  </a:ext>
                </a:extLst>
              </a:tr>
              <a:tr h="286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7584926"/>
                  </a:ext>
                </a:extLst>
              </a:tr>
            </a:tbl>
          </a:graphicData>
        </a:graphic>
      </p:graphicFrame>
      <p:sp>
        <p:nvSpPr>
          <p:cNvPr id="55" name="文本框 54">
            <a:extLst>
              <a:ext uri="{FF2B5EF4-FFF2-40B4-BE49-F238E27FC236}">
                <a16:creationId xmlns:a16="http://schemas.microsoft.com/office/drawing/2014/main" id="{04D48D39-4FF4-4C2E-9916-CBD6BC0257DC}"/>
              </a:ext>
            </a:extLst>
          </p:cNvPr>
          <p:cNvSpPr txBox="1"/>
          <p:nvPr/>
        </p:nvSpPr>
        <p:spPr>
          <a:xfrm>
            <a:off x="3734140" y="5796966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Tuple pairs</a:t>
            </a:r>
            <a:endParaRPr lang="zh-CN" altLang="en-US" dirty="0"/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57EADEEF-5B26-4931-B384-92F8C6BEBCEC}"/>
              </a:ext>
            </a:extLst>
          </p:cNvPr>
          <p:cNvSpPr txBox="1"/>
          <p:nvPr/>
        </p:nvSpPr>
        <p:spPr>
          <a:xfrm>
            <a:off x="6391758" y="5796966"/>
            <a:ext cx="185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Similarity vectors</a:t>
            </a:r>
            <a:endParaRPr lang="zh-CN" altLang="en-US" dirty="0"/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07BDFC0D-C7B2-410B-BD93-5B9A8651D16B}"/>
              </a:ext>
            </a:extLst>
          </p:cNvPr>
          <p:cNvSpPr txBox="1"/>
          <p:nvPr/>
        </p:nvSpPr>
        <p:spPr>
          <a:xfrm>
            <a:off x="9371349" y="5796966"/>
            <a:ext cx="203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Match or </a:t>
            </a:r>
            <a:r>
              <a:rPr lang="en-US" altLang="zh-CN" dirty="0" err="1"/>
              <a:t>Unmatch</a:t>
            </a:r>
            <a:endParaRPr lang="zh-CN" altLang="en-US" dirty="0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7CBB038A-E24D-4E10-BBF9-98944CEB7412}"/>
              </a:ext>
            </a:extLst>
          </p:cNvPr>
          <p:cNvSpPr/>
          <p:nvPr/>
        </p:nvSpPr>
        <p:spPr>
          <a:xfrm>
            <a:off x="609600" y="4073644"/>
            <a:ext cx="7716733" cy="21623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EFD4A555-C87E-4F50-B961-B209D8B316EF}"/>
              </a:ext>
            </a:extLst>
          </p:cNvPr>
          <p:cNvSpPr/>
          <p:nvPr/>
        </p:nvSpPr>
        <p:spPr>
          <a:xfrm>
            <a:off x="8385032" y="4073644"/>
            <a:ext cx="3135596" cy="21623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8F3531B2-32BA-4018-8A28-025218E004D8}"/>
              </a:ext>
            </a:extLst>
          </p:cNvPr>
          <p:cNvSpPr txBox="1"/>
          <p:nvPr/>
        </p:nvSpPr>
        <p:spPr>
          <a:xfrm>
            <a:off x="8960592" y="3379692"/>
            <a:ext cx="2167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Supervised ML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Huge labeling effort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8CB67711-F68A-4BE7-B63E-888DC1C42255}"/>
              </a:ext>
            </a:extLst>
          </p:cNvPr>
          <p:cNvSpPr txBox="1"/>
          <p:nvPr/>
        </p:nvSpPr>
        <p:spPr>
          <a:xfrm>
            <a:off x="1574573" y="3670849"/>
            <a:ext cx="5860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Can be done with less effort using tools such as Magellan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1380801-D95E-4724-9351-4E79DE02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353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7F937F-F851-4C31-9876-4B33F7105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The need for </a:t>
            </a:r>
            <a:r>
              <a:rPr lang="en-US" altLang="zh-CN" dirty="0" err="1"/>
              <a:t>ZeroER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25C3CE-E1A7-4F40-8090-EACDBB17C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96815"/>
            <a:ext cx="10999573" cy="52801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en-US" altLang="zh-CN" sz="2400" b="1" dirty="0"/>
              <a:t>State-of-the-art</a:t>
            </a:r>
            <a:r>
              <a:rPr lang="en-US" altLang="zh-CN" sz="2400" dirty="0"/>
              <a:t>: supervised ML, deep learning, e.g. </a:t>
            </a:r>
            <a:r>
              <a:rPr lang="en-US" altLang="zh-CN" sz="2400" dirty="0" err="1"/>
              <a:t>DeepMatcher</a:t>
            </a:r>
            <a:r>
              <a:rPr lang="en-US" altLang="zh-CN" sz="2400" dirty="0"/>
              <a:t> </a:t>
            </a:r>
            <a:r>
              <a:rPr lang="en-US" altLang="zh-CN" sz="1800" dirty="0"/>
              <a:t>[Mudgal, 2018]</a:t>
            </a:r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r>
              <a:rPr lang="en-US" altLang="zh-CN" sz="2400" b="1" dirty="0"/>
              <a:t>Limitation</a:t>
            </a:r>
            <a:r>
              <a:rPr lang="en-US" altLang="zh-CN" sz="2400" dirty="0"/>
              <a:t>: require many labeled examples</a:t>
            </a:r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r>
              <a:rPr lang="en-US" altLang="zh-CN" sz="2400" b="1" dirty="0"/>
              <a:t>Our goal</a:t>
            </a:r>
            <a:r>
              <a:rPr lang="en-US" altLang="zh-CN" sz="2400" dirty="0"/>
              <a:t>: Perform ER using </a:t>
            </a:r>
            <a:r>
              <a:rPr lang="en-US" altLang="zh-CN" sz="2400" dirty="0">
                <a:solidFill>
                  <a:srgbClr val="FF0000"/>
                </a:solidFill>
              </a:rPr>
              <a:t>zero labeled examples </a:t>
            </a:r>
            <a:r>
              <a:rPr lang="en-US" altLang="zh-CN" sz="2400" dirty="0"/>
              <a:t>while achieving </a:t>
            </a:r>
            <a:r>
              <a:rPr lang="en-US" altLang="zh-CN" sz="2400" dirty="0">
                <a:solidFill>
                  <a:srgbClr val="FF0000"/>
                </a:solidFill>
              </a:rPr>
              <a:t>comparable performance </a:t>
            </a:r>
            <a:r>
              <a:rPr lang="en-US" altLang="zh-CN" sz="2400" dirty="0"/>
              <a:t>to supervised ML approaches</a:t>
            </a:r>
          </a:p>
          <a:p>
            <a:pPr marL="0" indent="0">
              <a:buNone/>
            </a:pPr>
            <a:r>
              <a:rPr lang="en-US" altLang="zh-CN" sz="2400" dirty="0"/>
              <a:t>         Q1. How distinguish matches from </a:t>
            </a:r>
            <a:r>
              <a:rPr lang="en-US" altLang="zh-CN" sz="2400" dirty="0" err="1"/>
              <a:t>unmatches</a:t>
            </a:r>
            <a:r>
              <a:rPr lang="en-US" altLang="zh-CN" sz="2400" dirty="0"/>
              <a:t> without labels?</a:t>
            </a:r>
          </a:p>
          <a:p>
            <a:pPr marL="0" indent="0">
              <a:buNone/>
            </a:pPr>
            <a:r>
              <a:rPr lang="en-US" altLang="zh-CN" sz="2400" dirty="0"/>
              <a:t>         Q2. How to ensure good performance?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35311D8-FBD4-4B7E-95D0-5448038F0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528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57BC65E3-2784-47AA-82BB-E6705E287E76}"/>
                  </a:ext>
                </a:extLst>
              </p:cNvPr>
              <p:cNvSpPr txBox="1"/>
              <p:nvPr/>
            </p:nvSpPr>
            <p:spPr>
              <a:xfrm>
                <a:off x="760223" y="1631620"/>
                <a:ext cx="671973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/>
                  <a:t>Observation</a:t>
                </a:r>
                <a:r>
                  <a:rPr lang="en-US" altLang="zh-CN" sz="2000" dirty="0"/>
                  <a:t>: the similarity vectors for matches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altLang="zh-CN" sz="2000" dirty="0"/>
                  <a:t> should look 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different</a:t>
                </a:r>
                <a:r>
                  <a:rPr lang="en-US" altLang="zh-CN" sz="2000" dirty="0"/>
                  <a:t> from the similarity vectors for </a:t>
                </a:r>
                <a:r>
                  <a:rPr lang="en-US" altLang="zh-CN" sz="2000" dirty="0" err="1"/>
                  <a:t>unmatches</a:t>
                </a:r>
                <a:r>
                  <a:rPr lang="en-US" altLang="zh-CN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lang="en-US" altLang="zh-CN" sz="20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CN" sz="2000" dirty="0"/>
              </a:p>
              <a:p>
                <a:endParaRPr lang="en-US" altLang="zh-CN" sz="2000" dirty="0"/>
              </a:p>
              <a:p>
                <a:endParaRPr lang="en-US" altLang="zh-CN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altLang="zh-CN" sz="2000" b="1" i="1">
                        <a:latin typeface="Cambria Math" panose="02040503050406030204" pitchFamily="18" charset="0"/>
                      </a:rPr>
                      <m:t> ~ </m:t>
                    </m:r>
                  </m:oMath>
                </a14:m>
                <a:r>
                  <a:rPr lang="en-US" altLang="zh-CN" sz="2000" dirty="0"/>
                  <a:t>M-distribution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lang="en-US" altLang="zh-CN" sz="2000" b="1" i="1">
                        <a:latin typeface="Cambria Math" panose="02040503050406030204" pitchFamily="18" charset="0"/>
                      </a:rPr>
                      <m:t> ~ </m:t>
                    </m:r>
                  </m:oMath>
                </a14:m>
                <a:r>
                  <a:rPr lang="en-US" altLang="zh-CN" sz="2000" dirty="0"/>
                  <a:t>U-distribution</a:t>
                </a:r>
              </a:p>
              <a:p>
                <a:endParaRPr lang="en-US" altLang="zh-CN" sz="2000" dirty="0"/>
              </a:p>
              <a:p>
                <a:endParaRPr lang="en-US" altLang="zh-CN" sz="2000" dirty="0"/>
              </a:p>
              <a:p>
                <a:r>
                  <a:rPr lang="en-US" altLang="zh-CN" sz="2000" dirty="0"/>
                  <a:t>M-distribution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2000" dirty="0"/>
                  <a:t> Gaussian(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altLang="zh-CN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altLang="zh-CN" sz="2000" dirty="0"/>
                  <a:t>) </a:t>
                </a:r>
              </a:p>
              <a:p>
                <a:r>
                  <a:rPr lang="en-US" altLang="zh-CN" sz="2000" dirty="0"/>
                  <a:t>U-distribution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2000" dirty="0"/>
                  <a:t> Gaussian(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altLang="zh-CN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altLang="zh-CN" sz="2000" dirty="0"/>
                  <a:t>) </a:t>
                </a:r>
              </a:p>
              <a:p>
                <a:endParaRPr lang="en-US" altLang="zh-CN" sz="2000" dirty="0"/>
              </a:p>
              <a:p>
                <a:endParaRPr lang="en-US" altLang="zh-CN" sz="2000" dirty="0"/>
              </a:p>
              <a:p>
                <a:r>
                  <a:rPr lang="en-US" altLang="zh-CN" sz="2000" dirty="0"/>
                  <a:t>Gaussian mixture model (GMM)</a:t>
                </a:r>
              </a:p>
              <a:p>
                <a:r>
                  <a:rPr lang="en-US" altLang="zh-CN" sz="2000" dirty="0"/>
                  <a:t>Expectation maximization (EM) algorithm</a:t>
                </a:r>
                <a:endParaRPr lang="zh-CN" altLang="en-US" sz="2000" dirty="0"/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57BC65E3-2784-47AA-82BB-E6705E287E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223" y="1631620"/>
                <a:ext cx="6719734" cy="4401205"/>
              </a:xfrm>
              <a:prstGeom prst="rect">
                <a:avLst/>
              </a:prstGeom>
              <a:blipFill>
                <a:blip r:embed="rId3"/>
                <a:stretch>
                  <a:fillRect l="-998" t="-831" b="-15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标题 1">
            <a:extLst>
              <a:ext uri="{FF2B5EF4-FFF2-40B4-BE49-F238E27FC236}">
                <a16:creationId xmlns:a16="http://schemas.microsoft.com/office/drawing/2014/main" id="{BD372188-2CCA-4172-AD06-AE605AF93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Generative Modelling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E9A4CE5-8AFC-4AE6-A85E-F1F44BF6E8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4038" y="2845737"/>
            <a:ext cx="4368971" cy="2127679"/>
          </a:xfrm>
          <a:prstGeom prst="rect">
            <a:avLst/>
          </a:prstGeom>
        </p:spPr>
      </p:pic>
      <p:sp>
        <p:nvSpPr>
          <p:cNvPr id="11" name="箭头: 下 10">
            <a:extLst>
              <a:ext uri="{FF2B5EF4-FFF2-40B4-BE49-F238E27FC236}">
                <a16:creationId xmlns:a16="http://schemas.microsoft.com/office/drawing/2014/main" id="{0FF873A2-5BF6-4009-9C1F-711E463939E3}"/>
              </a:ext>
            </a:extLst>
          </p:cNvPr>
          <p:cNvSpPr/>
          <p:nvPr/>
        </p:nvSpPr>
        <p:spPr>
          <a:xfrm>
            <a:off x="1874070" y="3605719"/>
            <a:ext cx="385894" cy="45300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箭头: 下 11">
            <a:extLst>
              <a:ext uri="{FF2B5EF4-FFF2-40B4-BE49-F238E27FC236}">
                <a16:creationId xmlns:a16="http://schemas.microsoft.com/office/drawing/2014/main" id="{FABE8496-9B7A-447C-B5A9-7FF1171A285D}"/>
              </a:ext>
            </a:extLst>
          </p:cNvPr>
          <p:cNvSpPr/>
          <p:nvPr/>
        </p:nvSpPr>
        <p:spPr>
          <a:xfrm>
            <a:off x="1874070" y="2432803"/>
            <a:ext cx="385894" cy="45300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箭头: 下 12">
            <a:extLst>
              <a:ext uri="{FF2B5EF4-FFF2-40B4-BE49-F238E27FC236}">
                <a16:creationId xmlns:a16="http://schemas.microsoft.com/office/drawing/2014/main" id="{5285271D-AE7C-4F0D-AEBB-9D2822D635BD}"/>
              </a:ext>
            </a:extLst>
          </p:cNvPr>
          <p:cNvSpPr/>
          <p:nvPr/>
        </p:nvSpPr>
        <p:spPr>
          <a:xfrm>
            <a:off x="1874070" y="4859909"/>
            <a:ext cx="385894" cy="45300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CF4EC66-E19B-45B5-85B0-4F15B68A0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4386BF2-C311-4E9B-A964-8341F9D4F2D3}"/>
              </a:ext>
            </a:extLst>
          </p:cNvPr>
          <p:cNvSpPr/>
          <p:nvPr/>
        </p:nvSpPr>
        <p:spPr>
          <a:xfrm>
            <a:off x="735274" y="1001138"/>
            <a:ext cx="8585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Q1. How </a:t>
            </a:r>
            <a:r>
              <a:rPr lang="en-US" altLang="zh-CN" sz="2400" dirty="0">
                <a:solidFill>
                  <a:srgbClr val="FF0000"/>
                </a:solidFill>
              </a:rPr>
              <a:t>distinguish</a:t>
            </a:r>
            <a:r>
              <a:rPr lang="en-US" altLang="zh-CN" sz="2400" dirty="0"/>
              <a:t> matches from </a:t>
            </a:r>
            <a:r>
              <a:rPr lang="en-US" altLang="zh-CN" sz="2400" dirty="0" err="1"/>
              <a:t>unmatches</a:t>
            </a:r>
            <a:r>
              <a:rPr lang="en-US" altLang="zh-CN" sz="2400" dirty="0"/>
              <a:t> without labels?</a:t>
            </a:r>
          </a:p>
        </p:txBody>
      </p:sp>
    </p:spTree>
    <p:extLst>
      <p:ext uri="{BB962C8B-B14F-4D97-AF65-F5344CB8AC3E}">
        <p14:creationId xmlns:p14="http://schemas.microsoft.com/office/powerpoint/2010/main" val="1335491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65BA85-2D27-4BBD-B714-830738789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Challenges</a:t>
            </a:r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BEB83DC-E5FB-4AE3-B0CF-6C99937CB11E}"/>
              </a:ext>
            </a:extLst>
          </p:cNvPr>
          <p:cNvSpPr/>
          <p:nvPr/>
        </p:nvSpPr>
        <p:spPr>
          <a:xfrm>
            <a:off x="1888837" y="2043810"/>
            <a:ext cx="44710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#matches &lt; #parameters in M distribution</a:t>
            </a:r>
            <a:endParaRPr lang="zh-CN" altLang="en-US" sz="20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379B04A-12EF-49F4-B1D3-F64787399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720" y="3040391"/>
            <a:ext cx="3847133" cy="1586367"/>
          </a:xfrm>
          <a:prstGeom prst="rect">
            <a:avLst/>
          </a:prstGeom>
        </p:spPr>
      </p:pic>
      <p:grpSp>
        <p:nvGrpSpPr>
          <p:cNvPr id="20" name="组合 19">
            <a:extLst>
              <a:ext uri="{FF2B5EF4-FFF2-40B4-BE49-F238E27FC236}">
                <a16:creationId xmlns:a16="http://schemas.microsoft.com/office/drawing/2014/main" id="{03A502EC-226A-4719-BF82-DE30E3497E76}"/>
              </a:ext>
            </a:extLst>
          </p:cNvPr>
          <p:cNvGrpSpPr/>
          <p:nvPr/>
        </p:nvGrpSpPr>
        <p:grpSpPr>
          <a:xfrm>
            <a:off x="1888837" y="5221023"/>
            <a:ext cx="6033562" cy="1257172"/>
            <a:chOff x="695464" y="5275842"/>
            <a:chExt cx="6033562" cy="1257172"/>
          </a:xfrm>
        </p:grpSpPr>
        <p:sp>
          <p:nvSpPr>
            <p:cNvPr id="13" name="流程图: 接点 12">
              <a:extLst>
                <a:ext uri="{FF2B5EF4-FFF2-40B4-BE49-F238E27FC236}">
                  <a16:creationId xmlns:a16="http://schemas.microsoft.com/office/drawing/2014/main" id="{705B7070-2A72-4DCD-8083-3C24A79E1B82}"/>
                </a:ext>
              </a:extLst>
            </p:cNvPr>
            <p:cNvSpPr/>
            <p:nvPr/>
          </p:nvSpPr>
          <p:spPr>
            <a:xfrm>
              <a:off x="1192383" y="5571525"/>
              <a:ext cx="107092" cy="109728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18A2F03A-D7A9-471B-8E97-8BE5A35E9081}"/>
                </a:ext>
              </a:extLst>
            </p:cNvPr>
            <p:cNvSpPr/>
            <p:nvPr/>
          </p:nvSpPr>
          <p:spPr>
            <a:xfrm>
              <a:off x="695464" y="5451581"/>
              <a:ext cx="42672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a1</a:t>
              </a:r>
              <a:endParaRPr lang="zh-CN" altLang="en-US" dirty="0"/>
            </a:p>
          </p:txBody>
        </p:sp>
        <p:sp>
          <p:nvSpPr>
            <p:cNvPr id="15" name="流程图: 接点 14">
              <a:extLst>
                <a:ext uri="{FF2B5EF4-FFF2-40B4-BE49-F238E27FC236}">
                  <a16:creationId xmlns:a16="http://schemas.microsoft.com/office/drawing/2014/main" id="{A0E7216D-4419-4648-8C49-6486D7C03177}"/>
                </a:ext>
              </a:extLst>
            </p:cNvPr>
            <p:cNvSpPr/>
            <p:nvPr/>
          </p:nvSpPr>
          <p:spPr>
            <a:xfrm>
              <a:off x="1461715" y="6080517"/>
              <a:ext cx="107092" cy="109728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41E4925C-0646-49C2-ABF9-9C50A9DDE46D}"/>
                </a:ext>
              </a:extLst>
            </p:cNvPr>
            <p:cNvSpPr/>
            <p:nvPr/>
          </p:nvSpPr>
          <p:spPr>
            <a:xfrm>
              <a:off x="1098138" y="6132904"/>
              <a:ext cx="4411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b2</a:t>
              </a:r>
              <a:endParaRPr lang="zh-CN" altLang="en-US" dirty="0"/>
            </a:p>
          </p:txBody>
        </p:sp>
        <p:sp>
          <p:nvSpPr>
            <p:cNvPr id="17" name="流程图: 接点 16">
              <a:extLst>
                <a:ext uri="{FF2B5EF4-FFF2-40B4-BE49-F238E27FC236}">
                  <a16:creationId xmlns:a16="http://schemas.microsoft.com/office/drawing/2014/main" id="{C41AB2F8-73F3-4351-87C2-CB0C3F9890DA}"/>
                </a:ext>
              </a:extLst>
            </p:cNvPr>
            <p:cNvSpPr/>
            <p:nvPr/>
          </p:nvSpPr>
          <p:spPr>
            <a:xfrm>
              <a:off x="2343593" y="5583860"/>
              <a:ext cx="107092" cy="109728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37FCB97F-2454-405F-AB08-2CAAA5D60F90}"/>
                </a:ext>
              </a:extLst>
            </p:cNvPr>
            <p:cNvSpPr/>
            <p:nvPr/>
          </p:nvSpPr>
          <p:spPr>
            <a:xfrm>
              <a:off x="2383999" y="5328518"/>
              <a:ext cx="4411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b1</a:t>
              </a:r>
              <a:endParaRPr lang="zh-CN" altLang="en-US" dirty="0"/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4916A796-60F9-411B-887A-94804FBADF94}"/>
                </a:ext>
              </a:extLst>
            </p:cNvPr>
            <p:cNvCxnSpPr>
              <a:cxnSpLocks/>
              <a:stCxn id="13" idx="6"/>
            </p:cNvCxnSpPr>
            <p:nvPr/>
          </p:nvCxnSpPr>
          <p:spPr>
            <a:xfrm>
              <a:off x="1299475" y="5626389"/>
              <a:ext cx="1095353" cy="98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1E44470A-DDC1-4436-8334-E13D37E10AE8}"/>
                </a:ext>
              </a:extLst>
            </p:cNvPr>
            <p:cNvCxnSpPr>
              <a:cxnSpLocks/>
              <a:stCxn id="13" idx="5"/>
            </p:cNvCxnSpPr>
            <p:nvPr/>
          </p:nvCxnSpPr>
          <p:spPr>
            <a:xfrm>
              <a:off x="1283792" y="5665184"/>
              <a:ext cx="231469" cy="4800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箭头: 右 33">
              <a:extLst>
                <a:ext uri="{FF2B5EF4-FFF2-40B4-BE49-F238E27FC236}">
                  <a16:creationId xmlns:a16="http://schemas.microsoft.com/office/drawing/2014/main" id="{0988A589-54DC-4516-8BF3-40AC0F39A2D4}"/>
                </a:ext>
              </a:extLst>
            </p:cNvPr>
            <p:cNvSpPr/>
            <p:nvPr/>
          </p:nvSpPr>
          <p:spPr>
            <a:xfrm>
              <a:off x="3317132" y="5769820"/>
              <a:ext cx="646006" cy="338554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流程图: 接点 36">
              <a:extLst>
                <a:ext uri="{FF2B5EF4-FFF2-40B4-BE49-F238E27FC236}">
                  <a16:creationId xmlns:a16="http://schemas.microsoft.com/office/drawing/2014/main" id="{DFFF875F-6487-4A49-965E-212F13F403D8}"/>
                </a:ext>
              </a:extLst>
            </p:cNvPr>
            <p:cNvSpPr/>
            <p:nvPr/>
          </p:nvSpPr>
          <p:spPr>
            <a:xfrm>
              <a:off x="5331490" y="6078040"/>
              <a:ext cx="107092" cy="109728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95010FD4-DF2D-4490-A733-E184037A5DA6}"/>
                </a:ext>
              </a:extLst>
            </p:cNvPr>
            <p:cNvSpPr/>
            <p:nvPr/>
          </p:nvSpPr>
          <p:spPr>
            <a:xfrm>
              <a:off x="4967913" y="6130427"/>
              <a:ext cx="4411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b2</a:t>
              </a:r>
              <a:endParaRPr lang="zh-CN" altLang="en-US" dirty="0"/>
            </a:p>
          </p:txBody>
        </p:sp>
        <p:sp>
          <p:nvSpPr>
            <p:cNvPr id="39" name="流程图: 接点 38">
              <a:extLst>
                <a:ext uri="{FF2B5EF4-FFF2-40B4-BE49-F238E27FC236}">
                  <a16:creationId xmlns:a16="http://schemas.microsoft.com/office/drawing/2014/main" id="{A2908C4B-4CF0-44FB-816F-577121B3B2D5}"/>
                </a:ext>
              </a:extLst>
            </p:cNvPr>
            <p:cNvSpPr/>
            <p:nvPr/>
          </p:nvSpPr>
          <p:spPr>
            <a:xfrm>
              <a:off x="6213368" y="5581383"/>
              <a:ext cx="107092" cy="109728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45783865-20EF-46EE-AEB3-80470251B0E8}"/>
                </a:ext>
              </a:extLst>
            </p:cNvPr>
            <p:cNvSpPr/>
            <p:nvPr/>
          </p:nvSpPr>
          <p:spPr>
            <a:xfrm>
              <a:off x="6287880" y="5275842"/>
              <a:ext cx="4411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b1</a:t>
              </a:r>
              <a:endParaRPr lang="zh-CN" altLang="en-US" dirty="0"/>
            </a:p>
          </p:txBody>
        </p:sp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311D88E9-E930-4934-8EB2-112FDF022784}"/>
                </a:ext>
              </a:extLst>
            </p:cNvPr>
            <p:cNvCxnSpPr>
              <a:cxnSpLocks/>
              <a:stCxn id="37" idx="6"/>
              <a:endCxn id="39" idx="3"/>
            </p:cNvCxnSpPr>
            <p:nvPr/>
          </p:nvCxnSpPr>
          <p:spPr>
            <a:xfrm flipV="1">
              <a:off x="5438582" y="5675042"/>
              <a:ext cx="790469" cy="4578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B96B97-AB2B-4574-9614-83425546C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52DDF1C-E626-4A4C-A016-3B6068D0A972}"/>
              </a:ext>
            </a:extLst>
          </p:cNvPr>
          <p:cNvSpPr/>
          <p:nvPr/>
        </p:nvSpPr>
        <p:spPr>
          <a:xfrm>
            <a:off x="838199" y="867121"/>
            <a:ext cx="73502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Q2. How to ensure good performance?</a:t>
            </a:r>
            <a:endParaRPr lang="zh-CN" altLang="en-US" sz="280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4191F8E-E150-412D-86F8-BF0555DBC4ED}"/>
              </a:ext>
            </a:extLst>
          </p:cNvPr>
          <p:cNvSpPr/>
          <p:nvPr/>
        </p:nvSpPr>
        <p:spPr>
          <a:xfrm>
            <a:off x="908824" y="1516340"/>
            <a:ext cx="6282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/>
              <a:t>Challenge 1: Data deficiency in Matching pairs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0C2DC14-510E-41F9-B93E-F4049FDBB502}"/>
              </a:ext>
            </a:extLst>
          </p:cNvPr>
          <p:cNvSpPr/>
          <p:nvPr/>
        </p:nvSpPr>
        <p:spPr>
          <a:xfrm>
            <a:off x="908824" y="2589553"/>
            <a:ext cx="4825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/>
              <a:t>Challenge 2: Degenerated Features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830061E-5606-466F-862F-B5CBD0BE12FE}"/>
              </a:ext>
            </a:extLst>
          </p:cNvPr>
          <p:cNvSpPr/>
          <p:nvPr/>
        </p:nvSpPr>
        <p:spPr>
          <a:xfrm>
            <a:off x="908824" y="4732491"/>
            <a:ext cx="5174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/>
              <a:t>Challenge 3: Incorporating Transitivity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03889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00A1E4-9DC1-4DA8-A5D8-3BCA5B32F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Challenge 1: Data deficiency in Matching pairs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8B7DEE3-7DFA-4EE7-A8ED-560482641C65}"/>
              </a:ext>
            </a:extLst>
          </p:cNvPr>
          <p:cNvSpPr/>
          <p:nvPr/>
        </p:nvSpPr>
        <p:spPr>
          <a:xfrm>
            <a:off x="1342768" y="1120471"/>
            <a:ext cx="10322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matches        &lt;       number of parameters in M distribution</a:t>
            </a:r>
            <a:endParaRPr lang="zh-CN" altLang="en-US" sz="28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9D42D45-DB44-416E-A244-2EA1E64002EF}"/>
              </a:ext>
            </a:extLst>
          </p:cNvPr>
          <p:cNvSpPr txBox="1"/>
          <p:nvPr/>
        </p:nvSpPr>
        <p:spPr>
          <a:xfrm>
            <a:off x="108762" y="1725832"/>
            <a:ext cx="11881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err="1"/>
              <a:t>fodors</a:t>
            </a:r>
            <a:r>
              <a:rPr lang="en-US" altLang="zh-CN" sz="2400" dirty="0"/>
              <a:t>-</a:t>
            </a:r>
          </a:p>
          <a:p>
            <a:r>
              <a:rPr lang="en-US" altLang="zh-CN" sz="2400" dirty="0" err="1"/>
              <a:t>zagats</a:t>
            </a:r>
            <a:endParaRPr lang="zh-CN" altLang="en-US" sz="2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A51D25D-A3ED-4B91-9336-FC9ED92A4E68}"/>
              </a:ext>
            </a:extLst>
          </p:cNvPr>
          <p:cNvSpPr txBox="1"/>
          <p:nvPr/>
        </p:nvSpPr>
        <p:spPr>
          <a:xfrm>
            <a:off x="1342768" y="1910499"/>
            <a:ext cx="1859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112 matches</a:t>
            </a:r>
            <a:endParaRPr lang="zh-C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EE50E336-6D3B-4AF9-A2F9-6B32C2D1E28A}"/>
                  </a:ext>
                </a:extLst>
              </p:cNvPr>
              <p:cNvSpPr/>
              <p:nvPr/>
            </p:nvSpPr>
            <p:spPr>
              <a:xfrm>
                <a:off x="3439574" y="1910499"/>
                <a:ext cx="78674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400" dirty="0"/>
                  <a:t>68 features (Magellan)     </a:t>
                </a:r>
                <a:r>
                  <a:rPr lang="zh-CN" altLang="en-US" sz="2400" dirty="0"/>
                  <a:t>2346 </a:t>
                </a:r>
                <a:r>
                  <a:rPr lang="en-US" altLang="zh-CN" sz="2400" dirty="0"/>
                  <a:t>parameters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4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altLang="zh-CN" sz="2400" dirty="0"/>
                  <a:t> 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EE50E336-6D3B-4AF9-A2F9-6B32C2D1E2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574" y="1910499"/>
                <a:ext cx="7867410" cy="461665"/>
              </a:xfrm>
              <a:prstGeom prst="rect">
                <a:avLst/>
              </a:prstGeom>
              <a:blipFill>
                <a:blip r:embed="rId2"/>
                <a:stretch>
                  <a:fillRect l="-1162" t="-9211" b="-30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B6678FB-8565-42B8-BBC3-7F25650E988A}"/>
                  </a:ext>
                </a:extLst>
              </p:cNvPr>
              <p:cNvSpPr txBox="1"/>
              <p:nvPr/>
            </p:nvSpPr>
            <p:spPr>
              <a:xfrm>
                <a:off x="362465" y="3885672"/>
                <a:ext cx="836940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/>
                  <a:t>The two most common approaches (provided in </a:t>
                </a:r>
                <a:r>
                  <a:rPr lang="en-US" altLang="zh-CN" sz="2400" dirty="0" err="1"/>
                  <a:t>sklearn</a:t>
                </a:r>
                <a:r>
                  <a:rPr lang="en-US" altLang="zh-CN" sz="2400" dirty="0"/>
                  <a:t>):</a:t>
                </a:r>
              </a:p>
              <a:p>
                <a:pPr marL="342900" indent="-342900">
                  <a:buAutoNum type="arabicParenBoth"/>
                </a:pPr>
                <a:r>
                  <a:rPr lang="en-US" altLang="zh-CN" sz="2400" dirty="0"/>
                  <a:t> Assume feature independence, 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altLang="zh-CN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altLang="zh-CN" sz="2400" dirty="0"/>
                  <a:t> are diagonal</a:t>
                </a:r>
              </a:p>
              <a:p>
                <a:pPr marL="342900" indent="-342900">
                  <a:buAutoNum type="arabicParenBoth"/>
                </a:pPr>
                <a:r>
                  <a:rPr lang="en-US" altLang="zh-CN" sz="2400" dirty="0"/>
                  <a:t> Assume covariance can be shared, 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B6678FB-8565-42B8-BBC3-7F25650E98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65" y="3885672"/>
                <a:ext cx="8369407" cy="1200329"/>
              </a:xfrm>
              <a:prstGeom prst="rect">
                <a:avLst/>
              </a:prstGeom>
              <a:blipFill>
                <a:blip r:embed="rId3"/>
                <a:stretch>
                  <a:fillRect l="-1092" t="-3553" r="-218" b="-111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044D0FFB-36DB-4BD9-BF97-3E42177F6121}"/>
              </a:ext>
            </a:extLst>
          </p:cNvPr>
          <p:cNvSpPr txBox="1"/>
          <p:nvPr/>
        </p:nvSpPr>
        <p:spPr>
          <a:xfrm>
            <a:off x="362465" y="3198167"/>
            <a:ext cx="5840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How to reduce the number of parameters?</a:t>
            </a:r>
            <a:endParaRPr lang="zh-CN" altLang="en-US" sz="2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D414382-3F81-4CBC-9809-2801FB112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9455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68675D-F2A5-4C25-A864-FB1C1DEC6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Feature grouping &amp; correlation sharing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21503A2-0CAB-4F21-A48D-1D013AE36D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strike="dblStrike" dirty="0"/>
                  <a:t>feature independence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feature grouping:</a:t>
                </a:r>
              </a:p>
              <a:p>
                <a:pPr marL="457200" indent="-457200">
                  <a:buAutoNum type="arabicParenBoth"/>
                </a:pPr>
                <a:r>
                  <a:rPr lang="en-US" altLang="zh-CN" sz="2000" dirty="0"/>
                  <a:t>features generated from the same attribute are dependent</a:t>
                </a:r>
              </a:p>
              <a:p>
                <a:pPr marL="457200" indent="-457200">
                  <a:buAutoNum type="arabicParenBoth"/>
                </a:pPr>
                <a:r>
                  <a:rPr lang="en-US" altLang="zh-CN" sz="2000" dirty="0"/>
                  <a:t>features generated by different attributes are independent.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strike="dblStrike" dirty="0"/>
                  <a:t>Sharing covariance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trike="dblStrike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trike="dblStrike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CN" i="1" strike="dblStrike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altLang="zh-CN" strike="dblStrike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 strike="dblStrike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trike="dblStrike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CN" i="1" strike="dblStrike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endParaRPr lang="en-US" altLang="zh-CN" strike="dblStrike" dirty="0"/>
              </a:p>
              <a:p>
                <a:pPr marL="0" indent="0">
                  <a:buNone/>
                </a:pPr>
                <a:r>
                  <a:rPr lang="en-US" altLang="zh-CN" dirty="0"/>
                  <a:t>Sharing correlation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altLang="zh-CN" dirty="0"/>
                  <a:t> </a:t>
                </a:r>
              </a:p>
              <a:p>
                <a:pPr marL="0" indent="0">
                  <a:buNone/>
                </a:pPr>
                <a:r>
                  <a:rPr lang="en-US" altLang="zh-CN" sz="2000" dirty="0"/>
                  <a:t>the Pearson correlation matrices </a:t>
                </a:r>
                <a14:m>
                  <m:oMath xmlns:m="http://schemas.openxmlformats.org/officeDocument/2006/math">
                    <m:r>
                      <a:rPr lang="en-US" altLang="zh-CN" sz="20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altLang="zh-CN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2000" i="1" dirty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altLang="zh-CN" sz="2000" dirty="0"/>
                  <a:t> reflect correlation between similarity functions</a:t>
                </a:r>
              </a:p>
              <a:p>
                <a:pPr marL="0" indent="0">
                  <a:buNone/>
                </a:pPr>
                <a:endParaRPr lang="zh-CN" altLang="en-US" sz="20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21503A2-0CAB-4F21-A48D-1D013AE36D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75AA1D4B-7C99-44BC-9513-D05B8570D1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938" y="938585"/>
            <a:ext cx="5090986" cy="153651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9F775A09-7E66-4C29-9D43-3430AB88BD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9" y="5139976"/>
            <a:ext cx="5476017" cy="10369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C35C44A2-49AA-4051-A2DF-A6833FF4213A}"/>
                  </a:ext>
                </a:extLst>
              </p:cNvPr>
              <p:cNvSpPr txBox="1"/>
              <p:nvPr/>
            </p:nvSpPr>
            <p:spPr>
              <a:xfrm>
                <a:off x="6897729" y="3921236"/>
                <a:ext cx="49997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zh-CN" altLang="en-US" sz="2400" dirty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b="0" i="0" dirty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b="0" i="0" dirty="0" smtClean="0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b="0" i="0" dirty="0" smtClean="0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C35C44A2-49AA-4051-A2DF-A6833FF421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7729" y="3921236"/>
                <a:ext cx="4999767" cy="461665"/>
              </a:xfrm>
              <a:prstGeom prst="rect">
                <a:avLst/>
              </a:prstGeom>
              <a:blipFill>
                <a:blip r:embed="rId5"/>
                <a:stretch>
                  <a:fillRect l="-366" b="-13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A34D436C-721F-4560-9143-F74E49BE895F}"/>
                  </a:ext>
                </a:extLst>
              </p:cNvPr>
              <p:cNvSpPr txBox="1"/>
              <p:nvPr/>
            </p:nvSpPr>
            <p:spPr>
              <a:xfrm>
                <a:off x="7717504" y="5139976"/>
                <a:ext cx="336021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FF0000"/>
                    </a:solidFill>
                  </a:rPr>
                  <a:t>#parameters reduction: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</a:rPr>
                  <a:t>=&gt; 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zh-C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altLang="zh-CN" sz="2400" dirty="0">
                  <a:solidFill>
                    <a:srgbClr val="FF0000"/>
                  </a:solidFill>
                </a:endParaRPr>
              </a:p>
              <a:p>
                <a:r>
                  <a:rPr lang="en-US" altLang="zh-CN" sz="2400" dirty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</a:rPr>
                  <a:t> number of features)</a:t>
                </a:r>
                <a:endParaRPr lang="zh-CN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A34D436C-721F-4560-9143-F74E49BE89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7504" y="5139976"/>
                <a:ext cx="3360215" cy="1200329"/>
              </a:xfrm>
              <a:prstGeom prst="rect">
                <a:avLst/>
              </a:prstGeom>
              <a:blipFill>
                <a:blip r:embed="rId6"/>
                <a:stretch>
                  <a:fillRect l="-2904" t="-3553" b="-111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15E372-BF2E-4BF1-A480-8B15DF0BF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7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FE869A-0824-4802-B0B0-CD97637CE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Challenge 2: Degenerated features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25F458-33BC-4CF6-97C1-26C5A3AAE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489" y="1361276"/>
            <a:ext cx="5834449" cy="1539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b="1" dirty="0"/>
              <a:t>Feature overfitting</a:t>
            </a:r>
            <a:r>
              <a:rPr lang="en-US" altLang="zh-CN" sz="2400" dirty="0"/>
              <a:t>: degenerated features with extremely small variances dominate prediction</a:t>
            </a:r>
            <a:endParaRPr lang="zh-CN" altLang="en-US" sz="2400" dirty="0"/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C61E6F97-A354-48B2-99D4-C0DA402577E2}"/>
              </a:ext>
            </a:extLst>
          </p:cNvPr>
          <p:cNvGrpSpPr/>
          <p:nvPr/>
        </p:nvGrpSpPr>
        <p:grpSpPr>
          <a:xfrm>
            <a:off x="7050243" y="1068978"/>
            <a:ext cx="4857288" cy="2419180"/>
            <a:chOff x="7064376" y="1633834"/>
            <a:chExt cx="4857288" cy="2419180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7FF958BB-4732-4A34-88E5-45AD65700C7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523"/>
            <a:stretch/>
          </p:blipFill>
          <p:spPr>
            <a:xfrm>
              <a:off x="7064376" y="2100649"/>
              <a:ext cx="4857288" cy="1952365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本框 7">
                  <a:extLst>
                    <a:ext uri="{FF2B5EF4-FFF2-40B4-BE49-F238E27FC236}">
                      <a16:creationId xmlns:a16="http://schemas.microsoft.com/office/drawing/2014/main" id="{75D022A3-9405-4DB6-A149-631DEC1AEB23}"/>
                    </a:ext>
                  </a:extLst>
                </p:cNvPr>
                <p:cNvSpPr txBox="1"/>
                <p:nvPr/>
              </p:nvSpPr>
              <p:spPr>
                <a:xfrm>
                  <a:off x="7206422" y="1633834"/>
                  <a:ext cx="25317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/>
                    <a:t>degenerated feature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altLang="zh-CN" dirty="0"/>
                    <a:t> </a:t>
                  </a:r>
                  <a:endParaRPr lang="zh-CN" altLang="en-US" dirty="0"/>
                </a:p>
              </p:txBody>
            </p:sp>
          </mc:Choice>
          <mc:Fallback xmlns="">
            <p:sp>
              <p:nvSpPr>
                <p:cNvPr id="8" name="文本框 7">
                  <a:extLst>
                    <a:ext uri="{FF2B5EF4-FFF2-40B4-BE49-F238E27FC236}">
                      <a16:creationId xmlns:a16="http://schemas.microsoft.com/office/drawing/2014/main" id="{75D022A3-9405-4DB6-A149-631DEC1AEB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06422" y="1633834"/>
                  <a:ext cx="2531719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2169" t="-8197" b="-2459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文本框 8">
                  <a:extLst>
                    <a:ext uri="{FF2B5EF4-FFF2-40B4-BE49-F238E27FC236}">
                      <a16:creationId xmlns:a16="http://schemas.microsoft.com/office/drawing/2014/main" id="{48BAD071-0AAF-45DD-B1B0-BFAFA2BF6732}"/>
                    </a:ext>
                  </a:extLst>
                </p:cNvPr>
                <p:cNvSpPr txBox="1"/>
                <p:nvPr/>
              </p:nvSpPr>
              <p:spPr>
                <a:xfrm>
                  <a:off x="9953689" y="1636576"/>
                  <a:ext cx="196797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/>
                    <a:t>normal feature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altLang="zh-CN" dirty="0"/>
                    <a:t> </a:t>
                  </a:r>
                  <a:endParaRPr lang="zh-CN" altLang="en-US" dirty="0"/>
                </a:p>
              </p:txBody>
            </p:sp>
          </mc:Choice>
          <mc:Fallback xmlns="">
            <p:sp>
              <p:nvSpPr>
                <p:cNvPr id="9" name="文本框 8">
                  <a:extLst>
                    <a:ext uri="{FF2B5EF4-FFF2-40B4-BE49-F238E27FC236}">
                      <a16:creationId xmlns:a16="http://schemas.microsoft.com/office/drawing/2014/main" id="{48BAD071-0AAF-45DD-B1B0-BFAFA2BF67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53689" y="1636576"/>
                  <a:ext cx="1967975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2795" t="-10000" b="-2666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DD1CC564-F536-4E6A-B4C9-DBF2639E5836}"/>
              </a:ext>
            </a:extLst>
          </p:cNvPr>
          <p:cNvGrpSpPr/>
          <p:nvPr/>
        </p:nvGrpSpPr>
        <p:grpSpPr>
          <a:xfrm>
            <a:off x="7112113" y="3685967"/>
            <a:ext cx="4960177" cy="369332"/>
            <a:chOff x="6651624" y="4380084"/>
            <a:chExt cx="5514975" cy="371475"/>
          </a:xfrm>
        </p:grpSpPr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97983047-0847-47F8-B980-1E9A371A9B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1" b="14334"/>
            <a:stretch/>
          </p:blipFill>
          <p:spPr>
            <a:xfrm>
              <a:off x="6651624" y="4425174"/>
              <a:ext cx="1657350" cy="326385"/>
            </a:xfrm>
            <a:prstGeom prst="rect">
              <a:avLst/>
            </a:prstGeom>
          </p:spPr>
        </p:pic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C57896E2-DB66-4F0E-AFB6-3E6AB21C078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08974" y="4380084"/>
              <a:ext cx="3857625" cy="371475"/>
            </a:xfrm>
            <a:prstGeom prst="rect">
              <a:avLst/>
            </a:prstGeom>
          </p:spPr>
        </p:pic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32644E07-BDA0-4D5F-94C6-9A710B216B7A}"/>
              </a:ext>
            </a:extLst>
          </p:cNvPr>
          <p:cNvSpPr txBox="1"/>
          <p:nvPr/>
        </p:nvSpPr>
        <p:spPr>
          <a:xfrm>
            <a:off x="325662" y="2961079"/>
            <a:ext cx="6670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Increase variances of features with regularization:</a:t>
            </a:r>
            <a:endParaRPr lang="zh-CN" altLang="en-US" sz="2400" dirty="0"/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EBB6D06D-D8E1-4F2C-A921-AA1FAA695064}"/>
              </a:ext>
            </a:extLst>
          </p:cNvPr>
          <p:cNvGrpSpPr/>
          <p:nvPr/>
        </p:nvGrpSpPr>
        <p:grpSpPr>
          <a:xfrm>
            <a:off x="887739" y="3685967"/>
            <a:ext cx="5306026" cy="989877"/>
            <a:chOff x="1744217" y="3704314"/>
            <a:chExt cx="5306026" cy="989877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B7E762E3-76FE-4425-B6D9-CAC282CC1024}"/>
                </a:ext>
              </a:extLst>
            </p:cNvPr>
            <p:cNvGrpSpPr/>
            <p:nvPr/>
          </p:nvGrpSpPr>
          <p:grpSpPr>
            <a:xfrm>
              <a:off x="1744217" y="3704314"/>
              <a:ext cx="5306026" cy="619315"/>
              <a:chOff x="750016" y="3609331"/>
              <a:chExt cx="5306026" cy="619315"/>
            </a:xfrm>
          </p:grpSpPr>
          <p:pic>
            <p:nvPicPr>
              <p:cNvPr id="14" name="图片 13">
                <a:extLst>
                  <a:ext uri="{FF2B5EF4-FFF2-40B4-BE49-F238E27FC236}">
                    <a16:creationId xmlns:a16="http://schemas.microsoft.com/office/drawing/2014/main" id="{C22E1491-9CCE-478C-9BB3-F890617F1F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0016" y="3609331"/>
                <a:ext cx="5306026" cy="619315"/>
              </a:xfrm>
              <a:prstGeom prst="rect">
                <a:avLst/>
              </a:prstGeom>
            </p:spPr>
          </p:pic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BDCDD78D-F647-433A-89FD-D00525D684B9}"/>
                  </a:ext>
                </a:extLst>
              </p:cNvPr>
              <p:cNvCxnSpPr/>
              <p:nvPr/>
            </p:nvCxnSpPr>
            <p:spPr>
              <a:xfrm>
                <a:off x="3146854" y="4140884"/>
                <a:ext cx="2817341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>
                <a:extLst>
                  <a:ext uri="{FF2B5EF4-FFF2-40B4-BE49-F238E27FC236}">
                    <a16:creationId xmlns:a16="http://schemas.microsoft.com/office/drawing/2014/main" id="{DE31B7CD-7E59-4519-B7B3-F197AE54FBE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071817" y="4140884"/>
                <a:ext cx="770237" cy="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91408EC4-5D9C-4D3D-9471-E807E3A9BF51}"/>
                </a:ext>
              </a:extLst>
            </p:cNvPr>
            <p:cNvSpPr txBox="1"/>
            <p:nvPr/>
          </p:nvSpPr>
          <p:spPr>
            <a:xfrm>
              <a:off x="2616612" y="4324859"/>
              <a:ext cx="1669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accent1"/>
                  </a:solidFill>
                </a:rPr>
                <a:t>Data likelihood</a:t>
              </a:r>
              <a:endParaRPr lang="zh-CN" alt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55FD9570-954F-4195-8734-7B7F9971CFC4}"/>
                </a:ext>
              </a:extLst>
            </p:cNvPr>
            <p:cNvSpPr txBox="1"/>
            <p:nvPr/>
          </p:nvSpPr>
          <p:spPr>
            <a:xfrm>
              <a:off x="4858386" y="4309899"/>
              <a:ext cx="1598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Regularization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id="{5DC13864-04D5-4585-9AB5-5790A88761BF}"/>
              </a:ext>
            </a:extLst>
          </p:cNvPr>
          <p:cNvSpPr txBox="1"/>
          <p:nvPr/>
        </p:nvSpPr>
        <p:spPr>
          <a:xfrm>
            <a:off x="272527" y="4983645"/>
            <a:ext cx="5957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Solution of maximizing the above objective:</a:t>
            </a:r>
            <a:endParaRPr lang="zh-CN" altLang="en-US" sz="2400" dirty="0"/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DDC6552E-E7EA-43D6-8497-B75238F50639}"/>
              </a:ext>
            </a:extLst>
          </p:cNvPr>
          <p:cNvGrpSpPr/>
          <p:nvPr/>
        </p:nvGrpSpPr>
        <p:grpSpPr>
          <a:xfrm>
            <a:off x="272527" y="5642494"/>
            <a:ext cx="7666201" cy="813065"/>
            <a:chOff x="272527" y="5642494"/>
            <a:chExt cx="7666201" cy="813065"/>
          </a:xfrm>
        </p:grpSpPr>
        <p:pic>
          <p:nvPicPr>
            <p:cNvPr id="22" name="图片 21">
              <a:extLst>
                <a:ext uri="{FF2B5EF4-FFF2-40B4-BE49-F238E27FC236}">
                  <a16:creationId xmlns:a16="http://schemas.microsoft.com/office/drawing/2014/main" id="{A8177E00-FA07-4DDF-9642-5E0D7A8916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t="18964" b="26709"/>
            <a:stretch/>
          </p:blipFill>
          <p:spPr>
            <a:xfrm>
              <a:off x="965717" y="5642494"/>
              <a:ext cx="3638550" cy="289778"/>
            </a:xfrm>
            <a:prstGeom prst="rect">
              <a:avLst/>
            </a:prstGeom>
          </p:spPr>
        </p:pic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F74E5E93-0951-438A-855B-67DB6493D183}"/>
                </a:ext>
              </a:extLst>
            </p:cNvPr>
            <p:cNvCxnSpPr>
              <a:cxnSpLocks/>
            </p:cNvCxnSpPr>
            <p:nvPr/>
          </p:nvCxnSpPr>
          <p:spPr>
            <a:xfrm>
              <a:off x="2209540" y="6009249"/>
              <a:ext cx="261811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F8B7C01F-60B3-4AE4-A670-112F211F0EA7}"/>
                </a:ext>
              </a:extLst>
            </p:cNvPr>
            <p:cNvSpPr txBox="1"/>
            <p:nvPr/>
          </p:nvSpPr>
          <p:spPr>
            <a:xfrm>
              <a:off x="2271792" y="6086227"/>
              <a:ext cx="5666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Regularization parameter (amount of variance increase)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682EEC60-8BEA-49D7-8BF2-0B69D8E1AC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37234" y="6009246"/>
              <a:ext cx="2458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921F2694-7870-452A-9FD2-0B9CB318131D}"/>
                </a:ext>
              </a:extLst>
            </p:cNvPr>
            <p:cNvSpPr txBox="1"/>
            <p:nvPr/>
          </p:nvSpPr>
          <p:spPr>
            <a:xfrm>
              <a:off x="272527" y="6069834"/>
              <a:ext cx="19992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accent1"/>
                  </a:solidFill>
                </a:rPr>
                <a:t>Sample </a:t>
              </a:r>
              <a:r>
                <a:rPr lang="en-US" altLang="zh-CN" dirty="0" err="1">
                  <a:solidFill>
                    <a:schemeClr val="accent1"/>
                  </a:solidFill>
                </a:rPr>
                <a:t>cov</a:t>
              </a:r>
              <a:r>
                <a:rPr lang="en-US" altLang="zh-CN" dirty="0">
                  <a:solidFill>
                    <a:schemeClr val="accent1"/>
                  </a:solidFill>
                </a:rPr>
                <a:t> matrix</a:t>
              </a:r>
              <a:endParaRPr lang="zh-CN" alt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87C766A-44DD-47D1-A98E-DF930625C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836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171F95-B878-4A01-B374-84FDBCDC2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Feature regularization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C864D1A-24A8-4D8F-BBAC-C999A778D5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415" y="2366236"/>
                <a:ext cx="6160544" cy="490833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sz="2000" b="1" dirty="0"/>
                  <a:t>Naïve gaussian </a:t>
                </a:r>
                <a:r>
                  <a:rPr lang="en-US" altLang="zh-CN" sz="2000" dirty="0"/>
                  <a:t>with no regularization (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sz="2000" dirty="0"/>
                  <a:t>):</a:t>
                </a:r>
              </a:p>
              <a:p>
                <a:pPr marL="0" indent="0">
                  <a:buNone/>
                </a:pPr>
                <a:r>
                  <a:rPr lang="en-US" altLang="zh-CN" sz="2000" dirty="0"/>
                  <a:t>Overfit to degenerated features</a:t>
                </a:r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pPr marL="0" indent="0">
                  <a:buNone/>
                </a:pPr>
                <a:r>
                  <a:rPr lang="en-US" altLang="zh-CN" sz="2000" b="1" dirty="0"/>
                  <a:t>Uniform Regularization </a:t>
                </a:r>
                <a:r>
                  <a:rPr lang="en-US" altLang="zh-CN" sz="2000" dirty="0"/>
                  <a:t>(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zh-CN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𝑘𝐼</m:t>
                    </m:r>
                  </m:oMath>
                </a14:m>
                <a:r>
                  <a:rPr lang="en-US" altLang="zh-CN" sz="2000" dirty="0"/>
                  <a:t>) (</a:t>
                </a:r>
                <a:r>
                  <a:rPr lang="en-US" altLang="zh-CN" sz="2000" dirty="0" err="1"/>
                  <a:t>sklearn</a:t>
                </a:r>
                <a:r>
                  <a:rPr lang="en-US" altLang="zh-CN" sz="2000" dirty="0"/>
                  <a:t>):</a:t>
                </a:r>
              </a:p>
              <a:p>
                <a:pPr marL="0" indent="0">
                  <a:buNone/>
                </a:pPr>
                <a:r>
                  <a:rPr lang="en-US" altLang="zh-CN" sz="2000" dirty="0"/>
                  <a:t>Same variance increase 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2000" dirty="0"/>
                  <a:t> for all features.</a:t>
                </a:r>
              </a:p>
              <a:p>
                <a:pPr marL="0" indent="0">
                  <a:buNone/>
                </a:pPr>
                <a:r>
                  <a:rPr lang="en-US" altLang="zh-CN" sz="2000" b="1" dirty="0"/>
                  <a:t>Issue</a:t>
                </a:r>
                <a:r>
                  <a:rPr lang="en-US" altLang="zh-CN" sz="2000" dirty="0"/>
                  <a:t>: a good 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2000" dirty="0"/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sz="2000" dirty="0"/>
                  <a:t> causes big overlap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zh-CN" sz="2000" dirty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pPr marL="0" indent="0">
                  <a:buNone/>
                </a:pPr>
                <a:r>
                  <a:rPr lang="en-US" altLang="zh-CN" sz="2000" b="1" dirty="0" err="1"/>
                  <a:t>ZeroER</a:t>
                </a:r>
                <a:r>
                  <a:rPr lang="zh-CN" altLang="en-US" sz="2000" b="1" dirty="0"/>
                  <a:t> </a:t>
                </a:r>
                <a:r>
                  <a:rPr lang="en-US" altLang="zh-CN" sz="2000" b="1" dirty="0"/>
                  <a:t>regularization </a:t>
                </a:r>
                <a:r>
                  <a:rPr lang="en-US" altLang="zh-CN" sz="2000" dirty="0"/>
                  <a:t>(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zh-CN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diag</m:t>
                    </m:r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zh-CN" sz="2000" dirty="0"/>
                  <a:t>)</a:t>
                </a:r>
              </a:p>
              <a:p>
                <a:pPr marL="0" indent="0">
                  <a:buNone/>
                </a:pPr>
                <a:r>
                  <a:rPr lang="en-US" altLang="zh-CN" sz="2000" dirty="0"/>
                  <a:t>Regularize each feature differently so that the overlap between M and U (measured by Bhattacharyya coefficient) increase at the same amount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altLang="zh-CN" sz="2000" dirty="0"/>
                  <a:t> in all features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C864D1A-24A8-4D8F-BBAC-C999A778D5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415" y="2366236"/>
                <a:ext cx="6160544" cy="4908336"/>
              </a:xfrm>
              <a:blipFill>
                <a:blip r:embed="rId2"/>
                <a:stretch>
                  <a:fillRect l="-989" t="-12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991CD12D-86E6-4B40-8BC0-10A72CB92A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9063" y="1872658"/>
            <a:ext cx="4644735" cy="4852486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3644AB84-8463-4974-B48A-355632F28884}"/>
              </a:ext>
            </a:extLst>
          </p:cNvPr>
          <p:cNvGrpSpPr/>
          <p:nvPr/>
        </p:nvGrpSpPr>
        <p:grpSpPr>
          <a:xfrm>
            <a:off x="496263" y="767272"/>
            <a:ext cx="4686219" cy="813065"/>
            <a:chOff x="272527" y="5642494"/>
            <a:chExt cx="4686219" cy="813065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7414497C-EA92-4C5A-AF3C-DFD8AF9859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8964" b="26709"/>
            <a:stretch/>
          </p:blipFill>
          <p:spPr>
            <a:xfrm>
              <a:off x="965717" y="5642494"/>
              <a:ext cx="3638550" cy="289778"/>
            </a:xfrm>
            <a:prstGeom prst="rect">
              <a:avLst/>
            </a:prstGeom>
          </p:spPr>
        </p:pic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4DA4773C-5D08-4D76-BEED-8F439850A591}"/>
                </a:ext>
              </a:extLst>
            </p:cNvPr>
            <p:cNvCxnSpPr>
              <a:cxnSpLocks/>
            </p:cNvCxnSpPr>
            <p:nvPr/>
          </p:nvCxnSpPr>
          <p:spPr>
            <a:xfrm>
              <a:off x="2209540" y="6009249"/>
              <a:ext cx="261811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4D7C3E2F-6E33-48CA-9B5F-C12C42C8607D}"/>
                </a:ext>
              </a:extLst>
            </p:cNvPr>
            <p:cNvSpPr txBox="1"/>
            <p:nvPr/>
          </p:nvSpPr>
          <p:spPr>
            <a:xfrm>
              <a:off x="2271792" y="6086227"/>
              <a:ext cx="26869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Regularization parameter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4745EE34-DA27-4BD2-9904-F5BF38FEF3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37234" y="6009246"/>
              <a:ext cx="24580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4C3B7610-74F1-42FB-83EF-29DC586E9582}"/>
                </a:ext>
              </a:extLst>
            </p:cNvPr>
            <p:cNvSpPr txBox="1"/>
            <p:nvPr/>
          </p:nvSpPr>
          <p:spPr>
            <a:xfrm>
              <a:off x="272527" y="6069834"/>
              <a:ext cx="19992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accent1"/>
                  </a:solidFill>
                </a:rPr>
                <a:t>Sample </a:t>
              </a:r>
              <a:r>
                <a:rPr lang="en-US" altLang="zh-CN" dirty="0" err="1">
                  <a:solidFill>
                    <a:schemeClr val="accent1"/>
                  </a:solidFill>
                </a:rPr>
                <a:t>cov</a:t>
              </a:r>
              <a:r>
                <a:rPr lang="en-US" altLang="zh-CN" dirty="0">
                  <a:solidFill>
                    <a:schemeClr val="accent1"/>
                  </a:solidFill>
                </a:rPr>
                <a:t> matrix</a:t>
              </a:r>
              <a:endParaRPr lang="zh-CN" altLang="en-US" dirty="0">
                <a:solidFill>
                  <a:schemeClr val="accent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3BBA932C-C63A-4098-9925-2164D47543FD}"/>
                  </a:ext>
                </a:extLst>
              </p:cNvPr>
              <p:cNvSpPr txBox="1"/>
              <p:nvPr/>
            </p:nvSpPr>
            <p:spPr>
              <a:xfrm>
                <a:off x="6236175" y="241442"/>
                <a:ext cx="5696701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A good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altLang="zh-CN" sz="2000" dirty="0"/>
                  <a:t> should</a:t>
                </a:r>
              </a:p>
              <a:p>
                <a:r>
                  <a:rPr lang="en-US" altLang="zh-CN" sz="2000" dirty="0"/>
                  <a:t>(1) fatten the “spiky” distribution (to resolve feature overfitting)</a:t>
                </a:r>
              </a:p>
              <a:p>
                <a:r>
                  <a:rPr lang="en-US" altLang="zh-CN" sz="2000" dirty="0"/>
                  <a:t>(2) Not cause too much overlap between M and U (not hurt the predictive power of a feature)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3BBA932C-C63A-4098-9925-2164D4754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175" y="241442"/>
                <a:ext cx="5696701" cy="1631216"/>
              </a:xfrm>
              <a:prstGeom prst="rect">
                <a:avLst/>
              </a:prstGeom>
              <a:blipFill>
                <a:blip r:embed="rId5"/>
                <a:stretch>
                  <a:fillRect l="-1178" t="-2247" r="-1499" b="-59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D219653-1EDB-4334-9448-7243901E9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4867-39B2-47F4-AFF3-BFF3BA529FE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3340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848</Words>
  <Application>Microsoft Office PowerPoint</Application>
  <PresentationFormat>宽屏</PresentationFormat>
  <Paragraphs>202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等线</vt:lpstr>
      <vt:lpstr>等线 Light</vt:lpstr>
      <vt:lpstr>Arial</vt:lpstr>
      <vt:lpstr>Cambria Math</vt:lpstr>
      <vt:lpstr>Times New Roman</vt:lpstr>
      <vt:lpstr>Office 主题​​</vt:lpstr>
      <vt:lpstr>ZeroER: Entity Resolution using Zero Labeled Examples</vt:lpstr>
      <vt:lpstr>Entity resolution</vt:lpstr>
      <vt:lpstr>The need for ZeroER </vt:lpstr>
      <vt:lpstr>Generative Modelling</vt:lpstr>
      <vt:lpstr>Challenges</vt:lpstr>
      <vt:lpstr>Challenge 1: Data deficiency in Matching pairs</vt:lpstr>
      <vt:lpstr>Feature grouping &amp; correlation sharing</vt:lpstr>
      <vt:lpstr>Challenge 2: Degenerated features</vt:lpstr>
      <vt:lpstr>Feature regularization</vt:lpstr>
      <vt:lpstr>Challenge 3: Incorporating Transitivity</vt:lpstr>
      <vt:lpstr>Transitivity as posterior constraint in EM</vt:lpstr>
      <vt:lpstr>Experiments: setup</vt:lpstr>
      <vt:lpstr>Experiments: performance</vt:lpstr>
      <vt:lpstr>Experiments: labeling effort saved</vt:lpstr>
      <vt:lpstr>Conclusion &amp; future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ZeroER: Entity Resolution using Zero Labeled Examples</dc:title>
  <dc:creator>Kyla</dc:creator>
  <cp:lastModifiedBy>Kyla</cp:lastModifiedBy>
  <cp:revision>74</cp:revision>
  <dcterms:created xsi:type="dcterms:W3CDTF">2020-05-16T09:37:10Z</dcterms:created>
  <dcterms:modified xsi:type="dcterms:W3CDTF">2020-05-29T10:26:12Z</dcterms:modified>
</cp:coreProperties>
</file>